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charts/chart1.xml" ContentType="application/vnd.openxmlformats-officedocument.drawingml.chart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notesMasterIdLst>
    <p:notesMasterId r:id="rId10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notesMaster" Target="notesMasters/notesMaster1.xml"/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title>
      <c:tx>
        <c:rich>
          <a:bodyPr/>
          <a:lstStyle/>
          <a:p>
            <a:pPr>
              <a:defRPr sz="1600" b="0" i="0" u="none" strike="noStrike">
                <a:solidFill>
                  <a:srgbClr val="000000"/>
                </a:solidFill>
                <a:latin typeface="Arial"/>
              </a:defRPr>
            </a:pPr>
            <a:r>
              <a:rPr sz="1600" b="0" i="0" u="none" strike="noStrike">
                <a:solidFill>
                  <a:srgbClr val="000000"/>
                </a:solidFill>
                <a:latin typeface="Arial"/>
              </a:rPr>
              <a:t>Students enrolled, prior year vs. current year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[Prior Year]</c:v>
                </c:pt>
              </c:strCache>
            </c:strRef>
          </c:tx>
          <c:spPr>
            <a:solidFill>
              <a:srgbClr val="403020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412</c:v>
                </c:pt>
                <c:pt idx="1">
                  <c:v>305</c:v>
                </c:pt>
                <c:pt idx="2">
                  <c:v>610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[Current Year]</c:v>
                </c:pt>
              </c:strCache>
            </c:strRef>
          </c:tx>
          <c:spPr>
            <a:solidFill>
              <a:srgbClr val="A9A29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400" u="none">
                    <a:solidFill>
                      <a:srgbClr val="000000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Sheet1!$A$2:$A$4</c:f>
              <c:multiLvlStrCache>
                <c:ptCount val="3"/>
                <c:lvl>
                  <c:pt idx="0">
                    <c:v>[Elementary]</c:v>
                  </c:pt>
                  <c:pt idx="1">
                    <c:v>[Middle School]</c:v>
                  </c:pt>
                  <c:pt idx="2">
                    <c:v>[High School]</c:v>
                  </c:pt>
                </c:lvl>
              </c:multiLvlStrCache>
            </c:multiLvl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398</c:v>
                </c:pt>
                <c:pt idx="1">
                  <c:v>311</c:v>
                </c:pt>
                <c:pt idx="2">
                  <c:v>587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400" u="none">
                  <a:solidFill>
                    <a:srgbClr val="000000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l"/>
        <c:majorGridlines>
          <c:spPr>
            <a:ln w="6350" cap="flat">
              <a:solidFill>
                <a:srgbClr val="BFBFBF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4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txPr>
        <a:bodyPr/>
        <a:lstStyle/>
        <a:p>
          <a:pPr>
            <a:defRPr sz="1400">
              <a:solidFill>
                <a:srgbClr val="000000"/>
              </a:solidFill>
              <a:latin typeface="Arial"/>
              <a:cs typeface="Arial"/>
            </a:defRPr>
          </a:pPr>
          <a:endParaRPr lang="en-US"/>
        </a:p>
      </c:txPr>
    </c:legend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Accessible template. Every text box is a layout placeholder so titles appear in Outline View and screen readers read content in order. Share the file before the meeting so attendees can use their own assistive technology.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Read the agenda aloud. Numbered lists use PowerPoint numbering, never typed numbers, so the structure is announced correctly.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Status is shown with words (Completed, In Progress, Coming Next), never with red, yellow, and green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Charts need a text equivalent. This slide pairs a native chart (which has alt text) with a table of the same values. Sample numbers are placeholders; replace them. Colors are dark navy and light blue with data labels, so the bars can be told apart by value, not color alone.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Comparison slide. Reading order: title, Option A heading, Option A text, Option B heading, Option B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Right-click the picture &gt; View Alt Text. Photos of students require media releases on file.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State the recommendation in one sentence, then the steps with owners and dates.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End with contact information as text.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2-1.png"/><Relationship Id="rId2" Type="http://schemas.openxmlformats.org/officeDocument/2006/relationships/image" Target="../media/image-1002-2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3-1.png"/><Relationship Id="rId2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09-1.png"/><Relationship Id="rId2" Type="http://schemas.openxmlformats.org/officeDocument/2006/relationships/image" Target="../media/image-1009-2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solidFill>
          <a:srgbClr val="4030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-128016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presentation title</a:t>
            </a:r>
            <a:endParaRPr lang="en-US" sz="44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subtitle</a:t>
            </a:r>
            <a:endParaRPr lang="en-US" sz="2800" dirty="0"/>
          </a:p>
        </p:txBody>
      </p:sp>
      <p:sp>
        <p:nvSpPr>
          <p:cNvPr id="6" name="Content Placeholder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Presenter name, role, and date</a:t>
            </a:r>
            <a:endParaRPr lang="en-US" sz="20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1002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bg>
      <p:bgPr>
        <a:solidFill>
          <a:srgbClr val="4030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463040" y="3840480"/>
            <a:ext cx="4023360" cy="4023360"/>
          </a:xfrm>
          <a:prstGeom prst="rect">
            <a:avLst/>
          </a:prstGeom>
        </p:spPr>
      </p:pic>
      <p:sp>
        <p:nvSpPr>
          <p:cNvPr id="3" name="Title Placeholder"/>
          <p:cNvSpPr/>
          <p:nvPr>
            <p:ph idx="101" type="title" hasCustomPrompt="1"/>
          </p:nvPr>
        </p:nvSpPr>
        <p:spPr>
          <a:xfrm>
            <a:off x="731520" y="219456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section title</a:t>
            </a:r>
            <a:endParaRPr lang="en-US" sz="4000" dirty="0"/>
          </a:p>
        </p:txBody>
      </p:sp>
      <p:sp>
        <p:nvSpPr>
          <p:cNvPr id="4" name="Content Placeholder 1"/>
          <p:cNvSpPr/>
          <p:nvPr>
            <p:ph idx="102" type="body" hasCustomPrompt="1"/>
          </p:nvPr>
        </p:nvSpPr>
        <p:spPr>
          <a:xfrm>
            <a:off x="731520" y="3703320"/>
            <a:ext cx="10698480" cy="10972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a one-sentence description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1003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1000"/>
              </a:spcAft>
              <a:buNone/>
              <a:def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1000"/>
              </a:spcAft>
              <a:buNone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400" dirty="0"/>
          </a:p>
        </p:txBody>
      </p:sp>
      <p:sp>
        <p:nvSpPr>
          <p:cNvPr id="4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Republic-Michigamme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1004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heading</a:t>
            </a:r>
            <a:endParaRPr lang="en-US" sz="2400" dirty="0"/>
          </a:p>
        </p:txBody>
      </p:sp>
      <p:sp>
        <p:nvSpPr>
          <p:cNvPr id="4" name="Content Placeholder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Left column text</a:t>
            </a:r>
            <a:endParaRPr lang="en-US" sz="2200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heading</a:t>
            </a:r>
            <a:endParaRPr lang="en-US" sz="2400" dirty="0"/>
          </a:p>
        </p:txBody>
      </p:sp>
      <p:sp>
        <p:nvSpPr>
          <p:cNvPr id="6" name="Content Placeholder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Right column text</a:t>
            </a:r>
            <a:endParaRPr lang="en-US" sz="2200" dirty="0"/>
          </a:p>
        </p:txBody>
      </p:sp>
      <p:sp>
        <p:nvSpPr>
          <p:cNvPr id="7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Republic-Michigamme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1005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with Pictur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Content Placeholder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text</a:t>
            </a:r>
            <a:endParaRPr lang="en-US" sz="2200" dirty="0"/>
          </a:p>
        </p:txBody>
      </p:sp>
      <p:sp>
        <p:nvSpPr>
          <p:cNvPr id="4" name="Content Placeholder 2"/>
          <p:cNvSpPr/>
          <p:nvPr>
            <p:ph idx="102" hasCustomPrompt="1"/>
          </p:nvPr>
        </p:nvSpPr>
        <p:spPr>
          <a:xfrm>
            <a:off x="5943600" y="1600200"/>
            <a:ext cx="5669280" cy="32004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dirty="0"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the icon to add a picture, then add alt text</a:t>
            </a:r>
            <a:endParaRPr lang="en-US" dirty="0"/>
          </a:p>
        </p:txBody>
      </p:sp>
      <p:sp>
        <p:nvSpPr>
          <p:cNvPr id="5" name="Content Placeholder 3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Caption: describe what the picture shows</a:t>
            </a:r>
            <a:endParaRPr lang="en-US" sz="1800" dirty="0"/>
          </a:p>
        </p:txBody>
      </p:sp>
      <p:sp>
        <p:nvSpPr>
          <p:cNvPr id="6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Republic-Michigamme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1006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3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Republic-Michigamme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1007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ard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ecorative shape (layout)"/>
          <p:cNvSpPr/>
          <p:nvPr/>
        </p:nvSpPr>
        <p:spPr>
          <a:xfrm>
            <a:off x="548640" y="1737360"/>
            <a:ext cx="3520440" cy="4297680"/>
          </a:xfrm>
          <a:prstGeom prst="rect">
            <a:avLst/>
          </a:prstGeom>
          <a:solidFill>
            <a:srgbClr val="E2E0DE"/>
          </a:solidFill>
          <a:ln w="12700">
            <a:solidFill>
              <a:srgbClr val="E2E0DE"/>
            </a:solidFill>
            <a:prstDash val="solid"/>
          </a:ln>
        </p:spPr>
      </p:sp>
      <p:sp>
        <p:nvSpPr>
          <p:cNvPr id="3" name="Decorative shape (layout)"/>
          <p:cNvSpPr/>
          <p:nvPr/>
        </p:nvSpPr>
        <p:spPr>
          <a:xfrm>
            <a:off x="4320540" y="1737360"/>
            <a:ext cx="3520440" cy="4297680"/>
          </a:xfrm>
          <a:prstGeom prst="rect">
            <a:avLst/>
          </a:prstGeom>
          <a:solidFill>
            <a:srgbClr val="E2E0DE"/>
          </a:solidFill>
          <a:ln w="12700">
            <a:solidFill>
              <a:srgbClr val="E2E0DE"/>
            </a:solidFill>
            <a:prstDash val="solid"/>
          </a:ln>
        </p:spPr>
      </p:sp>
      <p:sp>
        <p:nvSpPr>
          <p:cNvPr id="4" name="Decorative shape (layout)"/>
          <p:cNvSpPr/>
          <p:nvPr/>
        </p:nvSpPr>
        <p:spPr>
          <a:xfrm>
            <a:off x="8092440" y="1737360"/>
            <a:ext cx="3520440" cy="4297680"/>
          </a:xfrm>
          <a:prstGeom prst="rect">
            <a:avLst/>
          </a:prstGeom>
          <a:solidFill>
            <a:srgbClr val="E2E0DE"/>
          </a:solidFill>
          <a:ln w="12700">
            <a:solidFill>
              <a:srgbClr val="E2E0DE"/>
            </a:solidFill>
            <a:prstDash val="solid"/>
          </a:ln>
        </p:spPr>
      </p:sp>
      <p:sp>
        <p:nvSpPr>
          <p:cNvPr id="5" name="Title Placeholder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title</a:t>
            </a:r>
            <a:endParaRPr lang="en-US" sz="3600" dirty="0"/>
          </a:p>
        </p:txBody>
      </p:sp>
      <p:sp>
        <p:nvSpPr>
          <p:cNvPr id="6" name="Content Placeholder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heading</a:t>
            </a:r>
            <a:endParaRPr lang="en-US" sz="2400" dirty="0"/>
          </a:p>
        </p:txBody>
      </p:sp>
      <p:sp>
        <p:nvSpPr>
          <p:cNvPr id="7" name="Content Placeholder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1 text</a:t>
            </a:r>
            <a:endParaRPr lang="en-US" sz="2000" dirty="0"/>
          </a:p>
        </p:txBody>
      </p:sp>
      <p:sp>
        <p:nvSpPr>
          <p:cNvPr id="8" name="Content Placeholder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heading</a:t>
            </a:r>
            <a:endParaRPr lang="en-US" sz="2400" dirty="0"/>
          </a:p>
        </p:txBody>
      </p:sp>
      <p:sp>
        <p:nvSpPr>
          <p:cNvPr id="9" name="Content Placeholder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2 text</a:t>
            </a:r>
            <a:endParaRPr lang="en-US" sz="2000" dirty="0"/>
          </a:p>
        </p:txBody>
      </p:sp>
      <p:sp>
        <p:nvSpPr>
          <p:cNvPr id="10" name="Content Placeholder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heading</a:t>
            </a:r>
            <a:endParaRPr lang="en-US" sz="2400" dirty="0"/>
          </a:p>
        </p:txBody>
      </p:sp>
      <p:sp>
        <p:nvSpPr>
          <p:cNvPr id="11" name="Content Placeholder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600"/>
              </a:spcAft>
              <a:buNone/>
              <a:def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600"/>
              </a:spcAft>
              <a:buNone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Card 3 text</a:t>
            </a:r>
            <a:endParaRPr lang="en-US" sz="2000" dirty="0"/>
          </a:p>
        </p:txBody>
      </p:sp>
      <p:sp>
        <p:nvSpPr>
          <p:cNvPr id="12" name="Footer text (layout)"/>
          <p:cNvSpPr/>
          <p:nvPr/>
        </p:nvSpPr>
        <p:spPr>
          <a:xfrm>
            <a:off x="548640" y="6355080"/>
            <a:ext cx="82296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040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Republic-Michigamme Schools  |  [Meeting or Presentation Name]</a:t>
            </a:r>
            <a:endParaRPr lang="en-US" sz="12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1008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solidFill>
          <a:srgbClr val="40302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ecorative image (layout)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78240" y="3383280"/>
            <a:ext cx="4754880" cy="4754880"/>
          </a:xfrm>
          <a:prstGeom prst="rect">
            <a:avLst/>
          </a:prstGeom>
        </p:spPr>
      </p:pic>
      <p:pic>
        <p:nvPicPr>
          <p:cNvPr id="3" name="Decorative image (layout)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502920"/>
            <a:ext cx="822960" cy="822960"/>
          </a:xfrm>
          <a:prstGeom prst="rect">
            <a:avLst/>
          </a:prstGeom>
        </p:spPr>
      </p:pic>
      <p:sp>
        <p:nvSpPr>
          <p:cNvPr id="4" name="Title Placeholder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buNone/>
              <a:def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Click to add closing title</a:t>
            </a:r>
            <a:endParaRPr lang="en-US" sz="4000" dirty="0"/>
          </a:p>
        </p:txBody>
      </p:sp>
      <p:sp>
        <p:nvSpPr>
          <p:cNvPr id="5" name="Content Placeholder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rtlCol="0"/>
          <a:lstStyle>
            <a:lvl1pPr algn="l" indent="0" marL="0">
              <a:spcAft>
                <a:spcPts val="800"/>
              </a:spcAft>
              <a:buNone/>
              <a:def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defRPr>
            </a:lvl1pPr>
          </a:lstStyle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 information and next steps</a:t>
            </a:r>
            <a:endParaRPr lang="en-US" sz="2400" dirty="0"/>
          </a:p>
        </p:txBody>
      </p:sp>
      <p:sp>
        <p:nvSpPr>
          <p:cNvPr id="25" name="Slide Number Placehold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1009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null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6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645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[Presentation Title]</a:t>
            </a:r>
            <a:endParaRPr lang="en-US" sz="44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611880"/>
            <a:ext cx="1069848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8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[Board of Education Meeting / Staff Meeting / Professional Development]</a:t>
            </a:r>
            <a:endParaRPr lang="en-US" sz="2800" dirty="0"/>
          </a:p>
        </p:txBody>
      </p:sp>
      <p:sp>
        <p:nvSpPr>
          <p:cNvPr id="4" name="Content 2"/>
          <p:cNvSpPr/>
          <p:nvPr>
            <p:ph idx="104" type="body" hasCustomPrompt="1"/>
          </p:nvPr>
        </p:nvSpPr>
        <p:spPr>
          <a:xfrm>
            <a:off x="731520" y="4663440"/>
            <a:ext cx="10698480" cy="9144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0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  |  [Month Day, Year]</a:t>
            </a:r>
            <a:endParaRPr lang="en-US" sz="2000" dirty="0"/>
          </a:p>
        </p:txBody>
      </p:sp>
      <p:sp>
        <p:nvSpPr>
          <p:cNvPr id="5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1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Agenda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1]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2]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[Item 3] ([minutes])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Questions and next steps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3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Where We Are: [Topic]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4" type="body" hasCustomPrompt="1"/>
          </p:nvPr>
        </p:nvSpPr>
        <p:spPr>
          <a:xfrm>
            <a:off x="7772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Completed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5" type="body" hasCustomPrompt="1"/>
          </p:nvPr>
        </p:nvSpPr>
        <p:spPr>
          <a:xfrm>
            <a:off x="7772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[Milestone achieved]</a:t>
            </a:r>
            <a:endParaRPr lang="en-US" sz="2000" dirty="0"/>
          </a:p>
        </p:txBody>
      </p:sp>
      <p:sp>
        <p:nvSpPr>
          <p:cNvPr id="5" name="Content 3"/>
          <p:cNvSpPr/>
          <p:nvPr>
            <p:ph idx="106" type="body" hasCustomPrompt="1"/>
          </p:nvPr>
        </p:nvSpPr>
        <p:spPr>
          <a:xfrm>
            <a:off x="45491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Progress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7" type="body" hasCustomPrompt="1"/>
          </p:nvPr>
        </p:nvSpPr>
        <p:spPr>
          <a:xfrm>
            <a:off x="45491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[Work under way]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[Owner and target date]</a:t>
            </a:r>
            <a:endParaRPr lang="en-US" sz="2000" dirty="0"/>
          </a:p>
        </p:txBody>
      </p:sp>
      <p:sp>
        <p:nvSpPr>
          <p:cNvPr id="7" name="Content 5"/>
          <p:cNvSpPr/>
          <p:nvPr>
            <p:ph idx="108" type="body" hasCustomPrompt="1"/>
          </p:nvPr>
        </p:nvSpPr>
        <p:spPr>
          <a:xfrm>
            <a:off x="8321040" y="1965960"/>
            <a:ext cx="3063240" cy="8229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Coming Next</a:t>
            </a:r>
            <a:endParaRPr lang="en-US" sz="2400" dirty="0"/>
          </a:p>
        </p:txBody>
      </p:sp>
      <p:sp>
        <p:nvSpPr>
          <p:cNvPr id="8" name="Content 6"/>
          <p:cNvSpPr/>
          <p:nvPr>
            <p:ph idx="109" type="body" hasCustomPrompt="1"/>
          </p:nvPr>
        </p:nvSpPr>
        <p:spPr>
          <a:xfrm>
            <a:off x="8321040" y="2834640"/>
            <a:ext cx="3063240" cy="29718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[Upcoming decision or action]</a:t>
            </a:r>
            <a:endParaRPr lang="en-US" sz="2000" dirty="0"/>
          </a:p>
          <a:p>
            <a:pPr algn="l" marL="342900" indent="-342900">
              <a:spcAft>
                <a:spcPts val="600"/>
              </a:spcAft>
              <a:buSzPct val="10000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[Date]</a:t>
            </a:r>
            <a:endParaRPr lang="en-US" sz="2000" dirty="0"/>
          </a:p>
        </p:txBody>
      </p:sp>
      <p:sp>
        <p:nvSpPr>
          <p:cNvPr id="9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Enrollment by Building: Fall Count</a:t>
            </a:r>
            <a:endParaRPr lang="en-US" sz="3600" dirty="0"/>
          </a:p>
        </p:txBody>
      </p:sp>
      <p:graphicFrame>
        <p:nvGraphicFramePr>
          <p:cNvPr id="3" name="Chart" descr="Column chart comparing enrollment by building for the prior year and the current year. Values: [Elementary] 412 then 398; [Middle School] 305 then 311; [High School] 610 then 587. The same numbers appear in the table on this slide."/>
          <p:cNvGraphicFramePr/>
          <p:nvPr/>
        </p:nvGraphicFramePr>
        <p:xfrm>
          <a:off x="548640" y="1600200"/>
          <a:ext cx="6400800" cy="27889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4" name="Chart note"/>
          <p:cNvSpPr txBox="1"/>
          <p:nvPr/>
        </p:nvSpPr>
        <p:spPr>
          <a:xfrm>
            <a:off x="7223760" y="1600200"/>
            <a:ext cx="4389120" cy="27889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table below gives the same data as the chart so everyone can read the exact values. Replace the sample numbers, then update the chart alt text (right-click the chart &gt; View Alt Text).</a:t>
            </a:r>
            <a:endParaRPr lang="en-US" sz="1800" dirty="0"/>
          </a:p>
        </p:txBody>
      </p:sp>
      <p:graphicFrame>
        <p:nvGraphicFramePr>
          <p:cNvPr id="5" name="Table" descr="Enrollment data table with a header row: Building, Prior Year, Current Year, Change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011935"/>
              </p:ext>
            </p:extLst>
          </p:nvPr>
        </p:nvGraphicFramePr>
        <p:xfrm>
          <a:off x="548640" y="4572000"/>
          <a:ext cx="11064240" cy="914400"/>
        </p:xfrm>
        <a:graphic>
          <a:graphicData uri="http://schemas.openxmlformats.org/drawingml/2006/table">
            <a:tbl>
              <a:tblPr firstRow="1" bandRow="1"/>
              <a:tblGrid>
                <a:gridCol w="4206240"/>
                <a:gridCol w="2286000"/>
                <a:gridCol w="2286000"/>
                <a:gridCol w="2286000"/>
              </a:tblGrid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Building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0D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[Prior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0D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[Current Year]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0DE"/>
                    </a:solidFill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b="1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Change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2E0DE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[Elementary]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412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398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-14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[Middle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305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311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[High School]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610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587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marL="0">
                        <a:buNone/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latin typeface="Arial" pitchFamily="34" charset="0"/>
                          <a:ea typeface="Arial" pitchFamily="34" charset="-122"/>
                          <a:cs typeface="Arial" pitchFamily="34" charset="-120"/>
                        </a:rPr>
                        <a:t>-23</a:t>
                      </a:r>
                      <a:endParaRPr lang="en-US" sz="1800" dirty="0">
                        <a:latin typeface="Arial" charset="0"/>
                        <a:ea typeface="Arial" charset="0"/>
                        <a:cs typeface="Arial" charset="0"/>
                      </a:endParaRPr>
                    </a:p>
                  </a:txBody>
                  <a:tcPr marL="73152" marR="73152" marT="73152" marB="73152" anchor="ctr">
                    <a:lnL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0404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Options for Decision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A: [Name]</a:t>
            </a:r>
            <a:endParaRPr lang="en-US" sz="2400" dirty="0"/>
          </a:p>
        </p:txBody>
      </p:sp>
      <p:sp>
        <p:nvSpPr>
          <p:cNvPr id="4" name="Content 2"/>
          <p:cNvSpPr/>
          <p:nvPr>
            <p:ph idx="102" type="body" hasCustomPrompt="1"/>
          </p:nvPr>
        </p:nvSpPr>
        <p:spPr>
          <a:xfrm>
            <a:off x="54864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5" name="Content 3"/>
          <p:cNvSpPr/>
          <p:nvPr>
            <p:ph idx="103" type="body" hasCustomPrompt="1"/>
          </p:nvPr>
        </p:nvSpPr>
        <p:spPr>
          <a:xfrm>
            <a:off x="6217920" y="1600200"/>
            <a:ext cx="5394960" cy="5486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24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Option B: [Name]</a:t>
            </a:r>
            <a:endParaRPr lang="en-US" sz="2400" dirty="0"/>
          </a:p>
        </p:txBody>
      </p:sp>
      <p:sp>
        <p:nvSpPr>
          <p:cNvPr id="6" name="Content 4"/>
          <p:cNvSpPr/>
          <p:nvPr>
            <p:ph idx="104" type="body" hasCustomPrompt="1"/>
          </p:nvPr>
        </p:nvSpPr>
        <p:spPr>
          <a:xfrm>
            <a:off x="6217920" y="2194560"/>
            <a:ext cx="5394960" cy="38862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[Cost and timeline]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[Benefits]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[Risks or trade-offs]</a:t>
            </a:r>
            <a:endParaRPr lang="en-US" sz="2200" dirty="0"/>
          </a:p>
        </p:txBody>
      </p:sp>
      <p:sp>
        <p:nvSpPr>
          <p:cNvPr id="7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[Program Highlight]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51206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[Who is served]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[Key result with a number]</a:t>
            </a:r>
            <a:endParaRPr lang="en-US" sz="2200" dirty="0"/>
          </a:p>
          <a:p>
            <a:pPr algn="l" marL="342900" indent="-342900">
              <a:spcAft>
                <a:spcPts val="800"/>
              </a:spcAft>
              <a:buSzPct val="100000"/>
              <a:buChar char="•"/>
            </a:pPr>
            <a:r>
              <a:rPr lang="en-US" sz="22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[What is needed next]</a:t>
            </a:r>
            <a:endParaRPr lang="en-US" sz="2200" dirty="0"/>
          </a:p>
        </p:txBody>
      </p:sp>
      <p:pic>
        <p:nvPicPr>
          <p:cNvPr id="4" name="Program photo" descr="Placeholder image. Replace it and write alt text describing the people, place, or activity shown.">    </p:cNvPr>
          <p:cNvPicPr>
            <a:picLocks noChangeAspect="1"/>
          </p:cNvPicPr>
          <p:nvPr>
            <p:ph idx="102" hasCustomPrompt="1"/>
          </p:nvPr>
        </p:nvPicPr>
        <p:blipFill>
          <a:blip r:embed="rId1"/>
          <a:stretch>
            <a:fillRect/>
          </a:stretch>
        </p:blipFill>
        <p:spPr>
          <a:xfrm>
            <a:off x="5943600" y="1600200"/>
            <a:ext cx="5669280" cy="3188970"/>
          </a:xfrm>
          <a:prstGeom prst="rect">
            <a:avLst/>
          </a:prstGeom>
        </p:spPr>
      </p:pic>
      <p:sp>
        <p:nvSpPr>
          <p:cNvPr id="5" name="Content 2"/>
          <p:cNvSpPr/>
          <p:nvPr>
            <p:ph idx="103" type="body" hasCustomPrompt="1"/>
          </p:nvPr>
        </p:nvSpPr>
        <p:spPr>
          <a:xfrm>
            <a:off x="5943600" y="4892040"/>
            <a:ext cx="5669280" cy="118872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[Caption: describe the photo in one sentence.]</a:t>
            </a:r>
            <a:endParaRPr lang="en-US" sz="1800" dirty="0"/>
          </a:p>
        </p:txBody>
      </p:sp>
      <p:sp>
        <p:nvSpPr>
          <p:cNvPr id="6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0" type="title" hasCustomPrompt="1"/>
          </p:nvPr>
        </p:nvSpPr>
        <p:spPr>
          <a:xfrm>
            <a:off x="548640" y="411480"/>
            <a:ext cx="11064240" cy="100584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ctr"/>
          <a:lstStyle/>
          <a:p>
            <a:pPr algn="l" indent="0" marL="0">
              <a:buNone/>
            </a:pPr>
            <a:r>
              <a:rPr lang="en-US" sz="3600" b="1" dirty="0">
                <a:solidFill>
                  <a:srgbClr val="40302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 and Next Steps</a:t>
            </a:r>
            <a:endParaRPr lang="en-US" sz="3600" dirty="0"/>
          </a:p>
        </p:txBody>
      </p:sp>
      <p:sp>
        <p:nvSpPr>
          <p:cNvPr id="3" name="Content 1"/>
          <p:cNvSpPr/>
          <p:nvPr>
            <p:ph idx="101" type="body" hasCustomPrompt="1"/>
          </p:nvPr>
        </p:nvSpPr>
        <p:spPr>
          <a:xfrm>
            <a:off x="548640" y="1600200"/>
            <a:ext cx="11064240" cy="448056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1000"/>
              </a:spcAft>
              <a:buNone/>
            </a:pPr>
            <a:r>
              <a:rPr lang="en-US" sz="2400" b="1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Recommendation: [One sentence]</a:t>
            </a:r>
            <a:endParaRPr lang="en-US" sz="2400" dirty="0"/>
          </a:p>
          <a:p>
            <a:pPr algn="l" indent="0" marL="0">
              <a:spcAft>
                <a:spcPts val="1000"/>
              </a:spcAft>
              <a:buNone/>
            </a:pP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  <a:p>
            <a:pPr algn="l" marL="342900" indent="-342900">
              <a:spcAft>
                <a:spcPts val="1000"/>
              </a:spcAft>
              <a:buSzPct val="100000"/>
              <a:buFont typeface="+mj-lt"/>
              <a:buAutoNum type="arabicPeriod" startAt="1"/>
            </a:pPr>
            <a:r>
              <a:rPr lang="en-US" sz="24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[Next step] by [date], owner [name]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404040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/>
          <p:nvPr>
            <p:ph idx="102" type="title" hasCustomPrompt="1"/>
          </p:nvPr>
        </p:nvSpPr>
        <p:spPr>
          <a:xfrm>
            <a:off x="731520" y="1828800"/>
            <a:ext cx="10698480" cy="137160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b"/>
          <a:lstStyle/>
          <a:p>
            <a:pPr algn="l" indent="0" marL="0">
              <a:buNone/>
            </a:pPr>
            <a:r>
              <a:rPr lang="en-US" sz="4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Thank You and Questions</a:t>
            </a:r>
            <a:endParaRPr lang="en-US" sz="4000" dirty="0"/>
          </a:p>
        </p:txBody>
      </p:sp>
      <p:sp>
        <p:nvSpPr>
          <p:cNvPr id="3" name="Content 1"/>
          <p:cNvSpPr/>
          <p:nvPr>
            <p:ph idx="103" type="body" hasCustomPrompt="1"/>
          </p:nvPr>
        </p:nvSpPr>
        <p:spPr>
          <a:xfrm>
            <a:off x="731520" y="3383280"/>
            <a:ext cx="10698480" cy="2011680"/>
          </a:xfrm>
          <a:prstGeom prst="rect">
            <a:avLst/>
          </a:prstGeom>
          <a:noFill/>
          <a:ln/>
        </p:spPr>
        <p:txBody>
          <a:bodyPr wrap="square" lIns="635" tIns="635" rIns="635" bIns="635" rtlCol="0" anchor="t"/>
          <a:lstStyle/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[Presenter Name, Title]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[Email]  |  [Phone]</a:t>
            </a:r>
            <a:endParaRPr lang="en-US" sz="2400" dirty="0"/>
          </a:p>
          <a:p>
            <a:pPr algn="l" indent="0" marL="0">
              <a:spcAft>
                <a:spcPts val="800"/>
              </a:spcAft>
              <a:buNone/>
            </a:pPr>
            <a:r>
              <a:rPr lang="en-US" sz="24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This presentation is available in accessible formats on request.</a:t>
            </a:r>
            <a:endParaRPr lang="en-US" sz="2400" dirty="0"/>
          </a:p>
        </p:txBody>
      </p:sp>
      <p:sp>
        <p:nvSpPr>
          <p:cNvPr id="4" name="Slide Number"/>
          <p:cNvSpPr>
            <a:spLocks noGrp="1"/>
          </p:cNvSpPr>
          <p:nvPr>
            <p:ph type="sldNum" sz="quarter" idx="4294967295"/>
          </p:nvPr>
        </p:nvSpPr>
        <p:spPr>
          <a:xfrm>
            <a:off x="11155680" y="6355080"/>
            <a:ext cx="640080" cy="36576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0"/>
            </a:ext>
          </a:extLst>
        </p:spPr>
        <p:txBody>
          <a:bodyPr/>
          <a:lstStyle>
            <a:lvl1pPr>
              <a:defRPr sz="1200">
                <a:solidFill>
                  <a:srgbClr val="FFFFFF"/>
                </a:solidFill>
                <a:latin typeface="Arial"/>
                <a:ea typeface="Arial"/>
                <a:cs typeface="Arial"/>
              </a:defRPr>
            </a:lvl1pPr>
          </a:lstStyle>
          <a:p>
            <a:pPr algn="r"/>
            <a:fld id="{F7021451-1387-4CA6-816F-3879F97B5CBC}" type="slidenum">
              <a:rPr b="0" lang="en-US"/>
              <a:t>8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>Republic-Michigamme Schools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Staff and Board Presentation Template</dc:title>
  <dc:subject>Accessible presentation template for staff meetings and Board of Education presentations</dc:subject>
  <dc:creator>Michigan K-12 Accessible Template Bundle</dc:creator>
  <cp:lastModifiedBy>Michigan K-12 Accessible Template Bundle</cp:lastModifiedBy>
  <cp:revision>1</cp:revision>
  <dcterms:created xsi:type="dcterms:W3CDTF">2026-09-10T23:11:59Z</dcterms:created>
  <dcterms:modified xsi:type="dcterms:W3CDTF">2026-09-10T23:11:59Z</dcterms:modified>
</cp:coreProperties>
</file>