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Lst>
  <p:notesMasterIdLst>
    <p:notesMasterId r:id="rId11"/>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notesMaster" Target="notesMasters/notesMaster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Family-facing template. Interpreters: pause after each slide. Say everything that is on the slide, including the table and picture descriptions, so families listening in the back or by audio get the same information. Post this deck to the school website as the PowerPoint file after the event.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is card 1, card 2, card 3. The cards are decorative layout shapes; the text is in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six or fewer lines; times and procedures are the details families write down.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title, left heading, left list, right heading, right list. Standards are Michigan academic standards; say that aloud rather than listing codes.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&gt; View Alt Text. Photos of students require a media release on file.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header row, no merged cells. Read each row aloud.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 the accommodation offer aloud. Have the request contact information at the resource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Numbered list uses real numbering.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2A7F8D"/>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2A7F8D"/>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2A7F8D"/>
                </a:solidFill>
                <a:latin typeface="Arial" pitchFamily="34" charset="0"/>
                <a:ea typeface="Arial" pitchFamily="34" charset="-122"/>
                <a:cs typeface="Arial" pitchFamily="34" charset="-120"/>
              </a:defRPr>
            </a:lvl1pPr>
          </a:lstStyle>
          <a:p>
            <a:pPr algn="l" indent="0" marL="0">
              <a:buNone/>
            </a:pPr>
            <a:r>
              <a:rPr lang="en-US" sz="3600" b="1" dirty="0">
                <a:solidFill>
                  <a:srgbClr val="2A7F8D"/>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2A7F8D"/>
                </a:solidFill>
                <a:latin typeface="Arial" pitchFamily="34" charset="0"/>
                <a:ea typeface="Arial" pitchFamily="34" charset="-122"/>
                <a:cs typeface="Arial" pitchFamily="34" charset="-120"/>
              </a:defRPr>
            </a:lvl1pPr>
          </a:lstStyle>
          <a:p>
            <a:pPr algn="l" indent="0" marL="0">
              <a:buNone/>
            </a:pPr>
            <a:r>
              <a:rPr lang="en-US" sz="3600" b="1" dirty="0">
                <a:solidFill>
                  <a:srgbClr val="2A7F8D"/>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2A7F8D"/>
                </a:solidFill>
                <a:latin typeface="Arial" pitchFamily="34" charset="0"/>
                <a:ea typeface="Arial" pitchFamily="34" charset="-122"/>
                <a:cs typeface="Arial" pitchFamily="34" charset="-120"/>
              </a:defRPr>
            </a:lvl1pPr>
          </a:lstStyle>
          <a:p>
            <a:pPr algn="l" indent="0" marL="0">
              <a:buNone/>
            </a:pPr>
            <a:r>
              <a:rPr lang="en-US" sz="2400" b="1" dirty="0">
                <a:solidFill>
                  <a:srgbClr val="2A7F8D"/>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2A7F8D"/>
                </a:solidFill>
                <a:latin typeface="Arial" pitchFamily="34" charset="0"/>
                <a:ea typeface="Arial" pitchFamily="34" charset="-122"/>
                <a:cs typeface="Arial" pitchFamily="34" charset="-120"/>
              </a:defRPr>
            </a:lvl1pPr>
          </a:lstStyle>
          <a:p>
            <a:pPr algn="l" indent="0" marL="0">
              <a:buNone/>
            </a:pPr>
            <a:r>
              <a:rPr lang="en-US" sz="2400" b="1" dirty="0">
                <a:solidFill>
                  <a:srgbClr val="2A7F8D"/>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2A7F8D"/>
                </a:solidFill>
                <a:latin typeface="Arial" pitchFamily="34" charset="0"/>
                <a:ea typeface="Arial" pitchFamily="34" charset="-122"/>
                <a:cs typeface="Arial" pitchFamily="34" charset="-120"/>
              </a:defRPr>
            </a:lvl1pPr>
          </a:lstStyle>
          <a:p>
            <a:pPr algn="l" indent="0" marL="0">
              <a:buNone/>
            </a:pPr>
            <a:r>
              <a:rPr lang="en-US" sz="3600" b="1" dirty="0">
                <a:solidFill>
                  <a:srgbClr val="2A7F8D"/>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2A7F8D"/>
                </a:solidFill>
                <a:latin typeface="Arial" pitchFamily="34" charset="0"/>
                <a:ea typeface="Arial" pitchFamily="34" charset="-122"/>
                <a:cs typeface="Arial" pitchFamily="34" charset="-120"/>
              </a:defRPr>
            </a:lvl1pPr>
          </a:lstStyle>
          <a:p>
            <a:pPr algn="l" indent="0" marL="0">
              <a:buNone/>
            </a:pPr>
            <a:r>
              <a:rPr lang="en-US" sz="3600" b="1" dirty="0">
                <a:solidFill>
                  <a:srgbClr val="2A7F8D"/>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E0EEF1"/>
          </a:solidFill>
          <a:ln w="12700">
            <a:solidFill>
              <a:srgbClr val="E0EEF1"/>
            </a:solidFill>
            <a:prstDash val="solid"/>
          </a:ln>
        </p:spPr>
      </p:sp>
      <p:sp>
        <p:nvSpPr>
          <p:cNvPr id="3" name="Decorative shape (layout)"/>
          <p:cNvSpPr/>
          <p:nvPr/>
        </p:nvSpPr>
        <p:spPr>
          <a:xfrm>
            <a:off x="4320540" y="1737360"/>
            <a:ext cx="3520440" cy="4297680"/>
          </a:xfrm>
          <a:prstGeom prst="rect">
            <a:avLst/>
          </a:prstGeom>
          <a:solidFill>
            <a:srgbClr val="E0EEF1"/>
          </a:solidFill>
          <a:ln w="12700">
            <a:solidFill>
              <a:srgbClr val="E0EEF1"/>
            </a:solidFill>
            <a:prstDash val="solid"/>
          </a:ln>
        </p:spPr>
      </p:sp>
      <p:sp>
        <p:nvSpPr>
          <p:cNvPr id="4" name="Decorative shape (layout)"/>
          <p:cNvSpPr/>
          <p:nvPr/>
        </p:nvSpPr>
        <p:spPr>
          <a:xfrm>
            <a:off x="8092440" y="1737360"/>
            <a:ext cx="3520440" cy="4297680"/>
          </a:xfrm>
          <a:prstGeom prst="rect">
            <a:avLst/>
          </a:prstGeom>
          <a:solidFill>
            <a:srgbClr val="E0EEF1"/>
          </a:solidFill>
          <a:ln w="12700">
            <a:solidFill>
              <a:srgbClr val="E0EEF1"/>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2A7F8D"/>
                </a:solidFill>
                <a:latin typeface="Arial" pitchFamily="34" charset="0"/>
                <a:ea typeface="Arial" pitchFamily="34" charset="-122"/>
                <a:cs typeface="Arial" pitchFamily="34" charset="-120"/>
              </a:defRPr>
            </a:lvl1pPr>
          </a:lstStyle>
          <a:p>
            <a:pPr algn="l" indent="0" marL="0">
              <a:buNone/>
            </a:pPr>
            <a:r>
              <a:rPr lang="en-US" sz="3600" b="1" dirty="0">
                <a:solidFill>
                  <a:srgbClr val="2A7F8D"/>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2A7F8D"/>
                </a:solidFill>
                <a:latin typeface="Arial" pitchFamily="34" charset="0"/>
                <a:ea typeface="Arial" pitchFamily="34" charset="-122"/>
                <a:cs typeface="Arial" pitchFamily="34" charset="-120"/>
              </a:defRPr>
            </a:lvl1pPr>
          </a:lstStyle>
          <a:p>
            <a:pPr algn="l" indent="0" marL="0">
              <a:buNone/>
            </a:pPr>
            <a:r>
              <a:rPr lang="en-US" sz="2400" b="1" dirty="0">
                <a:solidFill>
                  <a:srgbClr val="2A7F8D"/>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2A7F8D"/>
                </a:solidFill>
                <a:latin typeface="Arial" pitchFamily="34" charset="0"/>
                <a:ea typeface="Arial" pitchFamily="34" charset="-122"/>
                <a:cs typeface="Arial" pitchFamily="34" charset="-120"/>
              </a:defRPr>
            </a:lvl1pPr>
          </a:lstStyle>
          <a:p>
            <a:pPr algn="l" indent="0" marL="0">
              <a:buNone/>
            </a:pPr>
            <a:r>
              <a:rPr lang="en-US" sz="2400" b="1" dirty="0">
                <a:solidFill>
                  <a:srgbClr val="2A7F8D"/>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2A7F8D"/>
                </a:solidFill>
                <a:latin typeface="Arial" pitchFamily="34" charset="0"/>
                <a:ea typeface="Arial" pitchFamily="34" charset="-122"/>
                <a:cs typeface="Arial" pitchFamily="34" charset="-120"/>
              </a:defRPr>
            </a:lvl1pPr>
          </a:lstStyle>
          <a:p>
            <a:pPr algn="l" indent="0" marL="0">
              <a:buNone/>
            </a:pPr>
            <a:r>
              <a:rPr lang="en-US" sz="2400" b="1" dirty="0">
                <a:solidFill>
                  <a:srgbClr val="2A7F8D"/>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2A7F8D"/>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Welcome to [School Name]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[Open House / Curriculum Night / Kindergarten Orientation]</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[Principal Name], Principal  |  [Day, Month Day, Year]</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A7F8D"/>
                </a:solidFill>
                <a:latin typeface="Arial" pitchFamily="34" charset="0"/>
                <a:ea typeface="Arial" pitchFamily="34" charset="-122"/>
                <a:cs typeface="Arial" pitchFamily="34" charset="-120"/>
              </a:rPr>
              <a:t>Tonight at a Glance</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2A7F8D"/>
                </a:solidFill>
                <a:latin typeface="Arial" pitchFamily="34" charset="0"/>
                <a:ea typeface="Arial" pitchFamily="34" charset="-122"/>
                <a:cs typeface="Arial" pitchFamily="34" charset="-120"/>
              </a:rPr>
              <a:t>Who We Are</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[Enrollment], [grades], [mission in one line]</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2A7F8D"/>
                </a:solidFill>
                <a:latin typeface="Arial" pitchFamily="34" charset="0"/>
                <a:ea typeface="Arial" pitchFamily="34" charset="-122"/>
                <a:cs typeface="Arial" pitchFamily="34" charset="-120"/>
              </a:rPr>
              <a:t>Tonight’s Agenda</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[Welcome]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[Classroom visits]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[Resource fair]</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2A7F8D"/>
                </a:solidFill>
                <a:latin typeface="Arial" pitchFamily="34" charset="0"/>
                <a:ea typeface="Arial" pitchFamily="34" charset="-122"/>
                <a:cs typeface="Arial" pitchFamily="34" charset="-120"/>
              </a:rPr>
              <a:t>How to Reach Us</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[Main office phone]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[Attendance line]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[Website]</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A7F8D"/>
                </a:solidFill>
                <a:latin typeface="Arial" pitchFamily="34" charset="0"/>
                <a:ea typeface="Arial" pitchFamily="34" charset="-122"/>
                <a:cs typeface="Arial" pitchFamily="34" charset="-120"/>
              </a:rPr>
              <a:t>A Day at [School Name]</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[Doors open at 7:45 a.m.; breakfast in the cafeteria]</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[Morning meeting and core instruction]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[Lunch and recess schedule]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[Specials: art, music, physical education, library, technology]</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[Dismissal at 2:45 p.m.; bus, car line, and walker procedures]</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A7F8D"/>
                </a:solidFill>
                <a:latin typeface="Arial" pitchFamily="34" charset="0"/>
                <a:ea typeface="Arial" pitchFamily="34" charset="-122"/>
                <a:cs typeface="Arial" pitchFamily="34" charset="-120"/>
              </a:rPr>
              <a:t>What Your Child Will Learn This Year</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2A7F8D"/>
                </a:solidFill>
                <a:latin typeface="Arial" pitchFamily="34" charset="0"/>
                <a:ea typeface="Arial" pitchFamily="34" charset="-122"/>
                <a:cs typeface="Arial" pitchFamily="34" charset="-120"/>
              </a:rPr>
              <a:t>[Reading and Writing]</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reading progress is measured]</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2A7F8D"/>
                </a:solidFill>
                <a:latin typeface="Arial" pitchFamily="34" charset="0"/>
                <a:ea typeface="Arial" pitchFamily="34" charset="-122"/>
                <a:cs typeface="Arial" pitchFamily="34" charset="-120"/>
              </a:rPr>
              <a:t>[Math, Science, and Social Studies]</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[Projects families will hear about]</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A7F8D"/>
                </a:solidFill>
                <a:latin typeface="Arial" pitchFamily="34" charset="0"/>
                <a:ea typeface="Arial" pitchFamily="34" charset="-122"/>
                <a:cs typeface="Arial" pitchFamily="34" charset="-120"/>
              </a:rPr>
              <a:t>How We Communicate With You</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[Weekly newsletter by email and on the website]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[Family Portal] for grades and attendance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[Text alerts for closures and emergencies]</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[Interpreters and translated documents at no cost]</a:t>
            </a:r>
            <a:endParaRPr lang="en-US" sz="2200" dirty="0"/>
          </a:p>
        </p:txBody>
      </p:sp>
      <p:pic>
        <p:nvPicPr>
          <p:cNvPr id="4" name="Communication photo" descr="Placeholder image. Replace it and write alt text describing the people or place shown, for example: A teacher greets a family at the classroom door.">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photo.]</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A7F8D"/>
                </a:solidFill>
                <a:latin typeface="Arial" pitchFamily="34" charset="0"/>
                <a:ea typeface="Arial" pitchFamily="34" charset="-122"/>
                <a:cs typeface="Arial" pitchFamily="34" charset="-120"/>
              </a:rPr>
              <a:t>Important Dates This Fall</a:t>
            </a:r>
            <a:endParaRPr lang="en-US" sz="3600" dirty="0"/>
          </a:p>
        </p:txBody>
      </p:sp>
      <p:graphicFrame>
        <p:nvGraphicFramePr>
          <p:cNvPr id="3" name="Table" descr="Table of important dates with a header row: Date, Event, Details"/>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2194560"/>
                <a:gridCol w="3840480"/>
                <a:gridCol w="502920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Date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0EEF1"/>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Event</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0EEF1"/>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Details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0EEF1"/>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[Sept. 22]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[Picture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[Order forms sent home Sept.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[Count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[Every student in school counts]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[Parent-Teacher Conferences]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[4:00 to 7:30 p.m.; sign up in the office]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[Nov. 25 to 27]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[Thanksgiving break]</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 school]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A7F8D"/>
                </a:solidFill>
                <a:latin typeface="Arial" pitchFamily="34" charset="0"/>
                <a:ea typeface="Arial" pitchFamily="34" charset="-122"/>
                <a:cs typeface="Arial" pitchFamily="34" charset="-120"/>
              </a:rPr>
              <a:t>Support for Every Learner</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[Reading and math intervention: how students qualify and how families are told]</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 education and Section 504: contact [Name] to ask about evaluations or plans]</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[English learner services and translation]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[Counseling, social work, and health office]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Every document tonight is available in large print, braille, or another language on request.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A7F8D"/>
                </a:solidFill>
                <a:latin typeface="Arial" pitchFamily="34" charset="0"/>
                <a:ea typeface="Arial" pitchFamily="34" charset="-122"/>
                <a:cs typeface="Arial" pitchFamily="34" charset="-120"/>
              </a:rPr>
              <a:t>Ways to Get Involved</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[Join the PTO: next meeting [date]]</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[Volunteer: complete the volunteer form and background check]</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[Attend family events: literacy night, STEM night, concerts]</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[Share your skills or culture with a classroom]</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Thank You for Coming</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[Principal Name], [Email],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Main office: [Phone]  |  Attendance line: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These slides are posted on the school website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vector>
  </TitlesOfParts>
  <Company>North Star Montessori Academy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Night and Open House Presentation Template</dc:title>
  <dc:subject>Accessible family-facing presentation for open house, curriculum night, and orientation</dc:subject>
  <dc:creator>Michigan K-12 Accessible Template Bundle</dc:creator>
  <cp:lastModifiedBy>Michigan K-12 Accessible Template Bundle</cp:lastModifiedBy>
  <cp:revision>1</cp:revision>
  <dcterms:created xsi:type="dcterms:W3CDTF">2026-09-10T23:11:54Z</dcterms:created>
  <dcterms:modified xsi:type="dcterms:W3CDTF">2026-09-10T23:11:54Z</dcterms:modified>
</cp:coreProperties>
</file>