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charts/chart1.xml" ContentType="application/vnd.openxmlformats-officedocument.drawingml.chart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notesMasterIdLst>
    <p:notesMasterId r:id="rId10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/Relationships>
</file>

<file path=ppt/charts/_rels/chart1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title>
      <c:tx>
        <c:rich>
          <a:bodyPr/>
          <a:lstStyle/>
          <a:p>
            <a:pPr>
              <a:defRPr sz="1600" b="0" i="0" u="none" strike="noStrike">
                <a:solidFill>
                  <a:srgbClr val="000000"/>
                </a:solidFill>
                <a:latin typeface="Arial"/>
              </a:defRPr>
            </a:pPr>
            <a:r>
              <a:rPr sz="1600" b="0" i="0" u="none" strike="noStrike">
                <a:solidFill>
                  <a:srgbClr val="000000"/>
                </a:solidFill>
                <a:latin typeface="Arial"/>
              </a:rPr>
              <a:t>Students enrolled, prior year vs. current year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[Prior Year]</c:v>
                </c:pt>
              </c:strCache>
            </c:strRef>
          </c:tx>
          <c:spPr>
            <a:solidFill>
              <a:srgbClr val="D00000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4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Sheet1!$A$2:$A$4</c:f>
              <c:multiLvlStrCache>
                <c:ptCount val="3"/>
                <c:lvl>
                  <c:pt idx="0">
                    <c:v>[Elementary]</c:v>
                  </c:pt>
                  <c:pt idx="1">
                    <c:v>[Middle School]</c:v>
                  </c:pt>
                  <c:pt idx="2">
                    <c:v>[High School]</c:v>
                  </c:pt>
                </c:lvl>
              </c:multiLvlStrCache>
            </c:multiLvl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412</c:v>
                </c:pt>
                <c:pt idx="1">
                  <c:v>305</c:v>
                </c:pt>
                <c:pt idx="2">
                  <c:v>610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[Current Year]</c:v>
                </c:pt>
              </c:strCache>
            </c:strRef>
          </c:tx>
          <c:spPr>
            <a:solidFill>
              <a:srgbClr val="EA8C8C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4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Sheet1!$A$2:$A$4</c:f>
              <c:multiLvlStrCache>
                <c:ptCount val="3"/>
                <c:lvl>
                  <c:pt idx="0">
                    <c:v>[Elementary]</c:v>
                  </c:pt>
                  <c:pt idx="1">
                    <c:v>[Middle School]</c:v>
                  </c:pt>
                  <c:pt idx="2">
                    <c:v>[High School]</c:v>
                  </c:pt>
                </c:lvl>
              </c:multiLvlStrCache>
            </c:multiLvl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398</c:v>
                </c:pt>
                <c:pt idx="1">
                  <c:v>311</c:v>
                </c:pt>
                <c:pt idx="2">
                  <c:v>587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0" i="0" strike="noStrike" sz="1400" u="none">
                  <a:solidFill>
                    <a:srgbClr val="000000"/>
                  </a:solidFill>
                  <a:latin typeface="Arial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150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400" b="0" i="0" u="none" strike="noStrike">
                <a:solidFill>
                  <a:srgbClr val="000000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6350" cap="flat">
              <a:solidFill>
                <a:srgbClr val="BFBFBF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400" b="0" i="0" u="none" strike="noStrike">
                <a:solidFill>
                  <a:srgbClr val="000000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txPr>
        <a:bodyPr/>
        <a:lstStyle/>
        <a:p>
          <a:pPr>
            <a:defRPr sz="1400">
              <a:solidFill>
                <a:srgbClr val="000000"/>
              </a:solidFill>
              <a:latin typeface="Arial"/>
              <a:cs typeface="Arial"/>
            </a:defRPr>
          </a:pPr>
          <a:endParaRPr lang="en-US"/>
        </a:p>
      </c:txPr>
    </c:legend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Accessible template. Every text box is a layout placeholder so titles appear in Outline View and screen readers read content in order. Share the file before the meeting so attendees can use their own assistive technology.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Read the agenda aloud. Numbered lists use PowerPoint numbering, never typed numbers, so the structure is announced correctly.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Status is shown with words (Completed, In Progress, Coming Next), never with red, yellow, and green alone.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Charts need a text equivalent. This slide pairs a native chart (which has alt text) with a table of the same values. Sample numbers are placeholders; replace them. Colors are dark navy and light blue with data labels, so the bars can be told apart by value, not color alone.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Comparison slide. Reading order: title, Option A heading, Option A text, Option B heading, Option B text.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Right-click the picture &gt; View Alt Text. Photos of students require media releases on file.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State the recommendation in one sentence, then the steps with owners and dates.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End with contact information as text.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2-1.png"/><Relationship Id="rId2" Type="http://schemas.openxmlformats.org/officeDocument/2006/relationships/image" Target="../media/image-1002-2.png"/><Relationship Id="rId3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3-1.png"/><Relationship Id="rId2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9-1.png"/><Relationship Id="rId2" Type="http://schemas.openxmlformats.org/officeDocument/2006/relationships/image" Target="../media/image-1009-2.png"/><Relationship Id="rId3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solidFill>
          <a:srgbClr val="D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ecorative image (layout)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78240" y="-1280160"/>
            <a:ext cx="4754880" cy="4754880"/>
          </a:xfrm>
          <a:prstGeom prst="rect">
            <a:avLst/>
          </a:prstGeom>
        </p:spPr>
      </p:pic>
      <p:pic>
        <p:nvPicPr>
          <p:cNvPr id="3" name="Decorative image (layout)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" y="502920"/>
            <a:ext cx="822960" cy="822960"/>
          </a:xfrm>
          <a:prstGeom prst="rect">
            <a:avLst/>
          </a:prstGeom>
        </p:spPr>
      </p:pic>
      <p:sp>
        <p:nvSpPr>
          <p:cNvPr id="4" name="Title Placeholder"/>
          <p:cNvSpPr/>
          <p:nvPr>
            <p:ph idx="102" type="title" hasCustomPrompt="1"/>
          </p:nvPr>
        </p:nvSpPr>
        <p:spPr>
          <a:xfrm>
            <a:off x="731520" y="1828800"/>
            <a:ext cx="10698480" cy="164592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presentation title</a:t>
            </a:r>
            <a:endParaRPr lang="en-US" sz="4400" dirty="0"/>
          </a:p>
        </p:txBody>
      </p:sp>
      <p:sp>
        <p:nvSpPr>
          <p:cNvPr id="5" name="Content Placeholder 1"/>
          <p:cNvSpPr/>
          <p:nvPr>
            <p:ph idx="103" type="body" hasCustomPrompt="1"/>
          </p:nvPr>
        </p:nvSpPr>
        <p:spPr>
          <a:xfrm>
            <a:off x="731520" y="3611880"/>
            <a:ext cx="1069848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subtitle</a:t>
            </a:r>
            <a:endParaRPr lang="en-US" sz="2800" dirty="0"/>
          </a:p>
        </p:txBody>
      </p:sp>
      <p:sp>
        <p:nvSpPr>
          <p:cNvPr id="6" name="Content Placeholder 2"/>
          <p:cNvSpPr/>
          <p:nvPr>
            <p:ph idx="104" type="body" hasCustomPrompt="1"/>
          </p:nvPr>
        </p:nvSpPr>
        <p:spPr>
          <a:xfrm>
            <a:off x="731520" y="4663440"/>
            <a:ext cx="10698480" cy="9144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Presenter name, role, and date</a:t>
            </a:r>
            <a:endParaRPr lang="en-US" sz="20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1002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solidFill>
          <a:srgbClr val="D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ecorative image (layout)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63040" y="3840480"/>
            <a:ext cx="4023360" cy="4023360"/>
          </a:xfrm>
          <a:prstGeom prst="rect">
            <a:avLst/>
          </a:prstGeom>
        </p:spPr>
      </p:pic>
      <p:sp>
        <p:nvSpPr>
          <p:cNvPr id="3" name="Title Placeholder"/>
          <p:cNvSpPr/>
          <p:nvPr>
            <p:ph idx="101" type="title" hasCustomPrompt="1"/>
          </p:nvPr>
        </p:nvSpPr>
        <p:spPr>
          <a:xfrm>
            <a:off x="731520" y="2194560"/>
            <a:ext cx="10698480" cy="13716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section title</a:t>
            </a:r>
            <a:endParaRPr lang="en-US" sz="4000" dirty="0"/>
          </a:p>
        </p:txBody>
      </p:sp>
      <p:sp>
        <p:nvSpPr>
          <p:cNvPr id="4" name="Content Placeholder 1"/>
          <p:cNvSpPr/>
          <p:nvPr>
            <p:ph idx="102" type="body" hasCustomPrompt="1"/>
          </p:nvPr>
        </p:nvSpPr>
        <p:spPr>
          <a:xfrm>
            <a:off x="731520" y="3703320"/>
            <a:ext cx="10698480" cy="109728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a one-sentence description</a:t>
            </a:r>
            <a:endParaRPr lang="en-US" sz="24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1003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D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D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Content Placeholder 1"/>
          <p:cNvSpPr/>
          <p:nvPr>
            <p:ph idx="101" type="body" hasCustomPrompt="1"/>
          </p:nvPr>
        </p:nvSpPr>
        <p:spPr>
          <a:xfrm>
            <a:off x="548640" y="1600200"/>
            <a:ext cx="11064240" cy="44805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1000"/>
              </a:spcAft>
              <a:buNone/>
              <a:def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1000"/>
              </a:spcAft>
              <a:buNone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text</a:t>
            </a:r>
            <a:endParaRPr lang="en-US" sz="2400" dirty="0"/>
          </a:p>
        </p:txBody>
      </p:sp>
      <p:sp>
        <p:nvSpPr>
          <p:cNvPr id="4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Marquette Area Public Schools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1004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D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D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Content Placeholder 1"/>
          <p:cNvSpPr/>
          <p:nvPr>
            <p:ph idx="101" type="body" hasCustomPrompt="1"/>
          </p:nvPr>
        </p:nvSpPr>
        <p:spPr>
          <a:xfrm>
            <a:off x="548640" y="1600200"/>
            <a:ext cx="5394960" cy="5486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D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D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Left column heading</a:t>
            </a:r>
            <a:endParaRPr lang="en-US" sz="2400" dirty="0"/>
          </a:p>
        </p:txBody>
      </p:sp>
      <p:sp>
        <p:nvSpPr>
          <p:cNvPr id="4" name="Content Placeholder 2"/>
          <p:cNvSpPr/>
          <p:nvPr>
            <p:ph idx="102" type="body" hasCustomPrompt="1"/>
          </p:nvPr>
        </p:nvSpPr>
        <p:spPr>
          <a:xfrm>
            <a:off x="548640" y="2194560"/>
            <a:ext cx="5394960" cy="38862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Left column text</a:t>
            </a:r>
            <a:endParaRPr lang="en-US" sz="2200" dirty="0"/>
          </a:p>
        </p:txBody>
      </p:sp>
      <p:sp>
        <p:nvSpPr>
          <p:cNvPr id="5" name="Content Placeholder 3"/>
          <p:cNvSpPr/>
          <p:nvPr>
            <p:ph idx="103" type="body" hasCustomPrompt="1"/>
          </p:nvPr>
        </p:nvSpPr>
        <p:spPr>
          <a:xfrm>
            <a:off x="6217920" y="1600200"/>
            <a:ext cx="5394960" cy="5486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D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D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Right column heading</a:t>
            </a:r>
            <a:endParaRPr lang="en-US" sz="2400" dirty="0"/>
          </a:p>
        </p:txBody>
      </p:sp>
      <p:sp>
        <p:nvSpPr>
          <p:cNvPr id="6" name="Content Placeholder 4"/>
          <p:cNvSpPr/>
          <p:nvPr>
            <p:ph idx="104" type="body" hasCustomPrompt="1"/>
          </p:nvPr>
        </p:nvSpPr>
        <p:spPr>
          <a:xfrm>
            <a:off x="6217920" y="2194560"/>
            <a:ext cx="5394960" cy="38862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Right column text</a:t>
            </a:r>
            <a:endParaRPr lang="en-US" sz="2200" dirty="0"/>
          </a:p>
        </p:txBody>
      </p:sp>
      <p:sp>
        <p:nvSpPr>
          <p:cNvPr id="7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Marquette Area Public Schools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1005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D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D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Content Placeholder 1"/>
          <p:cNvSpPr/>
          <p:nvPr>
            <p:ph idx="101" type="body" hasCustomPrompt="1"/>
          </p:nvPr>
        </p:nvSpPr>
        <p:spPr>
          <a:xfrm>
            <a:off x="548640" y="1600200"/>
            <a:ext cx="5120640" cy="44805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text</a:t>
            </a:r>
            <a:endParaRPr lang="en-US" sz="2200" dirty="0"/>
          </a:p>
        </p:txBody>
      </p:sp>
      <p:sp>
        <p:nvSpPr>
          <p:cNvPr id="4" name="Content Placeholder 2"/>
          <p:cNvSpPr/>
          <p:nvPr>
            <p:ph idx="102" hasCustomPrompt="1"/>
          </p:nvPr>
        </p:nvSpPr>
        <p:spPr>
          <a:xfrm>
            <a:off x="5943600" y="1600200"/>
            <a:ext cx="5669280" cy="32004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dirty="0"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the icon to add a picture, then add alt text</a:t>
            </a:r>
            <a:endParaRPr lang="en-US" dirty="0"/>
          </a:p>
        </p:txBody>
      </p:sp>
      <p:sp>
        <p:nvSpPr>
          <p:cNvPr id="5" name="Content Placeholder 3"/>
          <p:cNvSpPr/>
          <p:nvPr>
            <p:ph idx="103" type="body" hasCustomPrompt="1"/>
          </p:nvPr>
        </p:nvSpPr>
        <p:spPr>
          <a:xfrm>
            <a:off x="5943600" y="4892040"/>
            <a:ext cx="5669280" cy="118872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Caption: describe what the picture shows</a:t>
            </a:r>
            <a:endParaRPr lang="en-US" sz="1800" dirty="0"/>
          </a:p>
        </p:txBody>
      </p:sp>
      <p:sp>
        <p:nvSpPr>
          <p:cNvPr id="6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Marquette Area Public Schools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1006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D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D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Marquette Area Public Schools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1007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Card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ecorative shape (layout)"/>
          <p:cNvSpPr/>
          <p:nvPr/>
        </p:nvSpPr>
        <p:spPr>
          <a:xfrm>
            <a:off x="548640" y="1737360"/>
            <a:ext cx="3520440" cy="4297680"/>
          </a:xfrm>
          <a:prstGeom prst="rect">
            <a:avLst/>
          </a:prstGeom>
          <a:solidFill>
            <a:srgbClr val="F8D9D9"/>
          </a:solidFill>
          <a:ln w="12700">
            <a:solidFill>
              <a:srgbClr val="F8D9D9"/>
            </a:solidFill>
            <a:prstDash val="solid"/>
          </a:ln>
        </p:spPr>
      </p:sp>
      <p:sp>
        <p:nvSpPr>
          <p:cNvPr id="3" name="Decorative shape (layout)"/>
          <p:cNvSpPr/>
          <p:nvPr/>
        </p:nvSpPr>
        <p:spPr>
          <a:xfrm>
            <a:off x="4320540" y="1737360"/>
            <a:ext cx="3520440" cy="4297680"/>
          </a:xfrm>
          <a:prstGeom prst="rect">
            <a:avLst/>
          </a:prstGeom>
          <a:solidFill>
            <a:srgbClr val="F8D9D9"/>
          </a:solidFill>
          <a:ln w="12700">
            <a:solidFill>
              <a:srgbClr val="F8D9D9"/>
            </a:solidFill>
            <a:prstDash val="solid"/>
          </a:ln>
        </p:spPr>
      </p:sp>
      <p:sp>
        <p:nvSpPr>
          <p:cNvPr id="4" name="Decorative shape (layout)"/>
          <p:cNvSpPr/>
          <p:nvPr/>
        </p:nvSpPr>
        <p:spPr>
          <a:xfrm>
            <a:off x="8092440" y="1737360"/>
            <a:ext cx="3520440" cy="4297680"/>
          </a:xfrm>
          <a:prstGeom prst="rect">
            <a:avLst/>
          </a:prstGeom>
          <a:solidFill>
            <a:srgbClr val="F8D9D9"/>
          </a:solidFill>
          <a:ln w="12700">
            <a:solidFill>
              <a:srgbClr val="F8D9D9"/>
            </a:solidFill>
            <a:prstDash val="solid"/>
          </a:ln>
        </p:spPr>
      </p:sp>
      <p:sp>
        <p:nvSpPr>
          <p:cNvPr id="5" name="Title Placeholder"/>
          <p:cNvSpPr/>
          <p:nvPr>
            <p:ph idx="103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D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D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6" name="Content Placeholder 1"/>
          <p:cNvSpPr/>
          <p:nvPr>
            <p:ph idx="104" type="body" hasCustomPrompt="1"/>
          </p:nvPr>
        </p:nvSpPr>
        <p:spPr>
          <a:xfrm>
            <a:off x="777240" y="1965960"/>
            <a:ext cx="306324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D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D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1 heading</a:t>
            </a:r>
            <a:endParaRPr lang="en-US" sz="2400" dirty="0"/>
          </a:p>
        </p:txBody>
      </p:sp>
      <p:sp>
        <p:nvSpPr>
          <p:cNvPr id="7" name="Content Placeholder 2"/>
          <p:cNvSpPr/>
          <p:nvPr>
            <p:ph idx="105" type="body" hasCustomPrompt="1"/>
          </p:nvPr>
        </p:nvSpPr>
        <p:spPr>
          <a:xfrm>
            <a:off x="777240" y="2834640"/>
            <a:ext cx="3063240" cy="29718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600"/>
              </a:spcAft>
              <a:buNone/>
              <a:def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600"/>
              </a:spcAft>
              <a:buNone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1 text</a:t>
            </a:r>
            <a:endParaRPr lang="en-US" sz="2000" dirty="0"/>
          </a:p>
        </p:txBody>
      </p:sp>
      <p:sp>
        <p:nvSpPr>
          <p:cNvPr id="8" name="Content Placeholder 3"/>
          <p:cNvSpPr/>
          <p:nvPr>
            <p:ph idx="106" type="body" hasCustomPrompt="1"/>
          </p:nvPr>
        </p:nvSpPr>
        <p:spPr>
          <a:xfrm>
            <a:off x="4549140" y="1965960"/>
            <a:ext cx="306324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D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D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2 heading</a:t>
            </a:r>
            <a:endParaRPr lang="en-US" sz="2400" dirty="0"/>
          </a:p>
        </p:txBody>
      </p:sp>
      <p:sp>
        <p:nvSpPr>
          <p:cNvPr id="9" name="Content Placeholder 4"/>
          <p:cNvSpPr/>
          <p:nvPr>
            <p:ph idx="107" type="body" hasCustomPrompt="1"/>
          </p:nvPr>
        </p:nvSpPr>
        <p:spPr>
          <a:xfrm>
            <a:off x="4549140" y="2834640"/>
            <a:ext cx="3063240" cy="29718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600"/>
              </a:spcAft>
              <a:buNone/>
              <a:def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600"/>
              </a:spcAft>
              <a:buNone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2 text</a:t>
            </a:r>
            <a:endParaRPr lang="en-US" sz="2000" dirty="0"/>
          </a:p>
        </p:txBody>
      </p:sp>
      <p:sp>
        <p:nvSpPr>
          <p:cNvPr id="10" name="Content Placeholder 5"/>
          <p:cNvSpPr/>
          <p:nvPr>
            <p:ph idx="108" type="body" hasCustomPrompt="1"/>
          </p:nvPr>
        </p:nvSpPr>
        <p:spPr>
          <a:xfrm>
            <a:off x="8321040" y="1965960"/>
            <a:ext cx="306324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D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D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3 heading</a:t>
            </a:r>
            <a:endParaRPr lang="en-US" sz="2400" dirty="0"/>
          </a:p>
        </p:txBody>
      </p:sp>
      <p:sp>
        <p:nvSpPr>
          <p:cNvPr id="11" name="Content Placeholder 6"/>
          <p:cNvSpPr/>
          <p:nvPr>
            <p:ph idx="109" type="body" hasCustomPrompt="1"/>
          </p:nvPr>
        </p:nvSpPr>
        <p:spPr>
          <a:xfrm>
            <a:off x="8321040" y="2834640"/>
            <a:ext cx="3063240" cy="29718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600"/>
              </a:spcAft>
              <a:buNone/>
              <a:def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600"/>
              </a:spcAft>
              <a:buNone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3 text</a:t>
            </a:r>
            <a:endParaRPr lang="en-US" sz="2000" dirty="0"/>
          </a:p>
        </p:txBody>
      </p:sp>
      <p:sp>
        <p:nvSpPr>
          <p:cNvPr id="12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Marquette Area Public Schools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1008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">
    <p:bg>
      <p:bgPr>
        <a:solidFill>
          <a:srgbClr val="D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ecorative image (layout)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78240" y="3383280"/>
            <a:ext cx="4754880" cy="4754880"/>
          </a:xfrm>
          <a:prstGeom prst="rect">
            <a:avLst/>
          </a:prstGeom>
        </p:spPr>
      </p:pic>
      <p:pic>
        <p:nvPicPr>
          <p:cNvPr id="3" name="Decorative image (layout)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" y="502920"/>
            <a:ext cx="822960" cy="822960"/>
          </a:xfrm>
          <a:prstGeom prst="rect">
            <a:avLst/>
          </a:prstGeom>
        </p:spPr>
      </p:pic>
      <p:sp>
        <p:nvSpPr>
          <p:cNvPr id="4" name="Title Placeholder"/>
          <p:cNvSpPr/>
          <p:nvPr>
            <p:ph idx="102" type="title" hasCustomPrompt="1"/>
          </p:nvPr>
        </p:nvSpPr>
        <p:spPr>
          <a:xfrm>
            <a:off x="731520" y="1828800"/>
            <a:ext cx="10698480" cy="13716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closing title</a:t>
            </a:r>
            <a:endParaRPr lang="en-US" sz="4000" dirty="0"/>
          </a:p>
        </p:txBody>
      </p:sp>
      <p:sp>
        <p:nvSpPr>
          <p:cNvPr id="5" name="Content Placeholder 1"/>
          <p:cNvSpPr/>
          <p:nvPr>
            <p:ph idx="103" type="body" hasCustomPrompt="1"/>
          </p:nvPr>
        </p:nvSpPr>
        <p:spPr>
          <a:xfrm>
            <a:off x="731520" y="3383280"/>
            <a:ext cx="10698480" cy="201168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Contact information and next steps</a:t>
            </a:r>
            <a:endParaRPr lang="en-US" sz="24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1009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null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1.xml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6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2" type="title" hasCustomPrompt="1"/>
          </p:nvPr>
        </p:nvSpPr>
        <p:spPr>
          <a:xfrm>
            <a:off x="731520" y="1828800"/>
            <a:ext cx="10698480" cy="16459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b"/>
          <a:lstStyle/>
          <a:p>
            <a:pPr algn="l"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[Presentation Title]</a:t>
            </a:r>
            <a:endParaRPr lang="en-US" sz="4400" dirty="0"/>
          </a:p>
        </p:txBody>
      </p:sp>
      <p:sp>
        <p:nvSpPr>
          <p:cNvPr id="3" name="Content 1"/>
          <p:cNvSpPr/>
          <p:nvPr>
            <p:ph idx="103" type="body" hasCustomPrompt="1"/>
          </p:nvPr>
        </p:nvSpPr>
        <p:spPr>
          <a:xfrm>
            <a:off x="731520" y="3611880"/>
            <a:ext cx="1069848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[Board of Education Meeting / Staff Meeting / Professional Development]</a:t>
            </a:r>
            <a:endParaRPr lang="en-US" sz="2800" dirty="0"/>
          </a:p>
        </p:txBody>
      </p:sp>
      <p:sp>
        <p:nvSpPr>
          <p:cNvPr id="4" name="Content 2"/>
          <p:cNvSpPr/>
          <p:nvPr>
            <p:ph idx="104" type="body" hasCustomPrompt="1"/>
          </p:nvPr>
        </p:nvSpPr>
        <p:spPr>
          <a:xfrm>
            <a:off x="731520" y="4663440"/>
            <a:ext cx="10698480" cy="9144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[Presenter Name, Title]  |  [Month Day, Year]</a:t>
            </a:r>
            <a:endParaRPr lang="en-US" sz="2000" dirty="0"/>
          </a:p>
        </p:txBody>
      </p:sp>
      <p:sp>
        <p:nvSpPr>
          <p:cNvPr id="5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D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Agenda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11064240" cy="44805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[Item 1] ([minutes])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[Item 2] ([minutes])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[Item 3] ([minutes])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Questions and next steps</a:t>
            </a:r>
            <a:endParaRPr lang="en-US" sz="2400" dirty="0"/>
          </a:p>
        </p:txBody>
      </p:sp>
      <p:sp>
        <p:nvSpPr>
          <p:cNvPr id="4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3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D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Where We Are: [Topic]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4" type="body" hasCustomPrompt="1"/>
          </p:nvPr>
        </p:nvSpPr>
        <p:spPr>
          <a:xfrm>
            <a:off x="777240" y="1965960"/>
            <a:ext cx="306324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D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Completed</a:t>
            </a:r>
            <a:endParaRPr lang="en-US" sz="2400" dirty="0"/>
          </a:p>
        </p:txBody>
      </p:sp>
      <p:sp>
        <p:nvSpPr>
          <p:cNvPr id="4" name="Content 2"/>
          <p:cNvSpPr/>
          <p:nvPr>
            <p:ph idx="105" type="body" hasCustomPrompt="1"/>
          </p:nvPr>
        </p:nvSpPr>
        <p:spPr>
          <a:xfrm>
            <a:off x="777240" y="2834640"/>
            <a:ext cx="3063240" cy="29718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[Milestone achieved]</a:t>
            </a:r>
            <a:endParaRPr lang="en-US" sz="2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[Milestone achieved]</a:t>
            </a:r>
            <a:endParaRPr lang="en-US" sz="2000" dirty="0"/>
          </a:p>
        </p:txBody>
      </p:sp>
      <p:sp>
        <p:nvSpPr>
          <p:cNvPr id="5" name="Content 3"/>
          <p:cNvSpPr/>
          <p:nvPr>
            <p:ph idx="106" type="body" hasCustomPrompt="1"/>
          </p:nvPr>
        </p:nvSpPr>
        <p:spPr>
          <a:xfrm>
            <a:off x="4549140" y="1965960"/>
            <a:ext cx="306324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D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 Progress</a:t>
            </a:r>
            <a:endParaRPr lang="en-US" sz="2400" dirty="0"/>
          </a:p>
        </p:txBody>
      </p:sp>
      <p:sp>
        <p:nvSpPr>
          <p:cNvPr id="6" name="Content 4"/>
          <p:cNvSpPr/>
          <p:nvPr>
            <p:ph idx="107" type="body" hasCustomPrompt="1"/>
          </p:nvPr>
        </p:nvSpPr>
        <p:spPr>
          <a:xfrm>
            <a:off x="4549140" y="2834640"/>
            <a:ext cx="3063240" cy="29718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[Work under way]</a:t>
            </a:r>
            <a:endParaRPr lang="en-US" sz="2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[Owner and target date]</a:t>
            </a:r>
            <a:endParaRPr lang="en-US" sz="2000" dirty="0"/>
          </a:p>
        </p:txBody>
      </p:sp>
      <p:sp>
        <p:nvSpPr>
          <p:cNvPr id="7" name="Content 5"/>
          <p:cNvSpPr/>
          <p:nvPr>
            <p:ph idx="108" type="body" hasCustomPrompt="1"/>
          </p:nvPr>
        </p:nvSpPr>
        <p:spPr>
          <a:xfrm>
            <a:off x="8321040" y="1965960"/>
            <a:ext cx="306324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D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Coming Next</a:t>
            </a:r>
            <a:endParaRPr lang="en-US" sz="2400" dirty="0"/>
          </a:p>
        </p:txBody>
      </p:sp>
      <p:sp>
        <p:nvSpPr>
          <p:cNvPr id="8" name="Content 6"/>
          <p:cNvSpPr/>
          <p:nvPr>
            <p:ph idx="109" type="body" hasCustomPrompt="1"/>
          </p:nvPr>
        </p:nvSpPr>
        <p:spPr>
          <a:xfrm>
            <a:off x="8321040" y="2834640"/>
            <a:ext cx="3063240" cy="29718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[Upcoming decision or action]</a:t>
            </a:r>
            <a:endParaRPr lang="en-US" sz="2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[Date]</a:t>
            </a:r>
            <a:endParaRPr lang="en-US" sz="2000" dirty="0"/>
          </a:p>
        </p:txBody>
      </p:sp>
      <p:sp>
        <p:nvSpPr>
          <p:cNvPr id="9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D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Enrollment by Building: Fall Count</a:t>
            </a:r>
            <a:endParaRPr lang="en-US" sz="3600" dirty="0"/>
          </a:p>
        </p:txBody>
      </p:sp>
      <p:graphicFrame>
        <p:nvGraphicFramePr>
          <p:cNvPr id="3" name="Chart" descr="Column chart comparing enrollment by building for the prior year and the current year. Values: [Elementary] 412 then 398; [Middle School] 305 then 311; [High School] 610 then 587. The same numbers appear in the table on this slide."/>
          <p:cNvGraphicFramePr/>
          <p:nvPr/>
        </p:nvGraphicFramePr>
        <p:xfrm>
          <a:off x="548640" y="1600200"/>
          <a:ext cx="6400800" cy="278892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4" name="Chart note"/>
          <p:cNvSpPr txBox="1"/>
          <p:nvPr/>
        </p:nvSpPr>
        <p:spPr>
          <a:xfrm>
            <a:off x="7223760" y="1600200"/>
            <a:ext cx="4389120" cy="27889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indent="0" marL="0">
              <a:buNone/>
            </a:pP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table below gives the same data as the chart so everyone can read the exact values. Replace the sample numbers, then update the chart alt text (right-click the chart &gt; View Alt Text).</a:t>
            </a:r>
            <a:endParaRPr lang="en-US" sz="1800" dirty="0"/>
          </a:p>
        </p:txBody>
      </p:sp>
      <p:graphicFrame>
        <p:nvGraphicFramePr>
          <p:cNvPr id="5" name="Table" descr="Enrollment data table with a header row: Building, Prior Year, Current Year, Change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48640" y="4572000"/>
          <a:ext cx="11064240" cy="914400"/>
        </p:xfrm>
        <a:graphic>
          <a:graphicData uri="http://schemas.openxmlformats.org/drawingml/2006/table">
            <a:tbl>
              <a:tblPr firstRow="1" bandRow="1"/>
              <a:tblGrid>
                <a:gridCol w="4206240"/>
                <a:gridCol w="2286000"/>
                <a:gridCol w="2286000"/>
                <a:gridCol w="228600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Building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D9D9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[Prior Year]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D9D9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[Current Year]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D9D9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Change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D9D9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[Elementary]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412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398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-14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[Middle School]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305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311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6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[High School]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610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587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-23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D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Options for Decision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5394960" cy="5486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D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Option A: [Name]</a:t>
            </a:r>
            <a:endParaRPr lang="en-US" sz="2400" dirty="0"/>
          </a:p>
        </p:txBody>
      </p:sp>
      <p:sp>
        <p:nvSpPr>
          <p:cNvPr id="4" name="Content 2"/>
          <p:cNvSpPr/>
          <p:nvPr>
            <p:ph idx="102" type="body" hasCustomPrompt="1"/>
          </p:nvPr>
        </p:nvSpPr>
        <p:spPr>
          <a:xfrm>
            <a:off x="548640" y="2194560"/>
            <a:ext cx="5394960" cy="38862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[Cost and timeline]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[Benefits]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[Risks or trade-offs]</a:t>
            </a:r>
            <a:endParaRPr lang="en-US" sz="2200" dirty="0"/>
          </a:p>
        </p:txBody>
      </p:sp>
      <p:sp>
        <p:nvSpPr>
          <p:cNvPr id="5" name="Content 3"/>
          <p:cNvSpPr/>
          <p:nvPr>
            <p:ph idx="103" type="body" hasCustomPrompt="1"/>
          </p:nvPr>
        </p:nvSpPr>
        <p:spPr>
          <a:xfrm>
            <a:off x="6217920" y="1600200"/>
            <a:ext cx="5394960" cy="5486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D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Option B: [Name]</a:t>
            </a:r>
            <a:endParaRPr lang="en-US" sz="2400" dirty="0"/>
          </a:p>
        </p:txBody>
      </p:sp>
      <p:sp>
        <p:nvSpPr>
          <p:cNvPr id="6" name="Content 4"/>
          <p:cNvSpPr/>
          <p:nvPr>
            <p:ph idx="104" type="body" hasCustomPrompt="1"/>
          </p:nvPr>
        </p:nvSpPr>
        <p:spPr>
          <a:xfrm>
            <a:off x="6217920" y="2194560"/>
            <a:ext cx="5394960" cy="38862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[Cost and timeline]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[Benefits]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[Risks or trade-offs]</a:t>
            </a:r>
            <a:endParaRPr lang="en-US" sz="2200" dirty="0"/>
          </a:p>
        </p:txBody>
      </p:sp>
      <p:sp>
        <p:nvSpPr>
          <p:cNvPr id="7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D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[Program Highlight]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5120640" cy="44805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[Who is served]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[Key result with a number]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[What is needed next]</a:t>
            </a:r>
            <a:endParaRPr lang="en-US" sz="2200" dirty="0"/>
          </a:p>
        </p:txBody>
      </p:sp>
      <p:pic>
        <p:nvPicPr>
          <p:cNvPr id="4" name="Program photo" descr="Placeholder image. Replace it and write alt text describing the people, place, or activity shown.">    </p:cNvPr>
          <p:cNvPicPr>
            <a:picLocks noChangeAspect="1"/>
          </p:cNvPicPr>
          <p:nvPr>
            <p:ph idx="102" hasCustomPrompt="1"/>
          </p:nvPr>
        </p:nvPicPr>
        <p:blipFill>
          <a:blip r:embed="rId1"/>
          <a:stretch>
            <a:fillRect/>
          </a:stretch>
        </p:blipFill>
        <p:spPr>
          <a:xfrm>
            <a:off x="5943600" y="1600200"/>
            <a:ext cx="5669280" cy="3188970"/>
          </a:xfrm>
          <a:prstGeom prst="rect">
            <a:avLst/>
          </a:prstGeom>
        </p:spPr>
      </p:pic>
      <p:sp>
        <p:nvSpPr>
          <p:cNvPr id="5" name="Content 2"/>
          <p:cNvSpPr/>
          <p:nvPr>
            <p:ph idx="103" type="body" hasCustomPrompt="1"/>
          </p:nvPr>
        </p:nvSpPr>
        <p:spPr>
          <a:xfrm>
            <a:off x="5943600" y="4892040"/>
            <a:ext cx="5669280" cy="11887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[Caption: describe the photo in one sentence.]</a:t>
            </a:r>
            <a:endParaRPr lang="en-US" sz="1800" dirty="0"/>
          </a:p>
        </p:txBody>
      </p:sp>
      <p:sp>
        <p:nvSpPr>
          <p:cNvPr id="6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D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Recommendation and Next Steps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11064240" cy="44805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spcAft>
                <a:spcPts val="1000"/>
              </a:spcAft>
              <a:buNone/>
            </a:pPr>
            <a:r>
              <a:rPr lang="en-US" sz="2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Recommendation: [One sentence]</a:t>
            </a:r>
            <a:endParaRPr lang="en-US" sz="2400" dirty="0"/>
          </a:p>
          <a:p>
            <a:pPr algn="l" indent="0" marL="0">
              <a:spcAft>
                <a:spcPts val="1000"/>
              </a:spcAft>
              <a:buNone/>
            </a:pP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[Next step] by [date], owner [name]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[Next step] by [date], owner [name]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[Next step] by [date], owner [name]</a:t>
            </a:r>
            <a:endParaRPr lang="en-US" sz="2400" dirty="0"/>
          </a:p>
        </p:txBody>
      </p:sp>
      <p:sp>
        <p:nvSpPr>
          <p:cNvPr id="4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2" type="title" hasCustomPrompt="1"/>
          </p:nvPr>
        </p:nvSpPr>
        <p:spPr>
          <a:xfrm>
            <a:off x="731520" y="1828800"/>
            <a:ext cx="10698480" cy="13716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b"/>
          <a:lstStyle/>
          <a:p>
            <a:pPr algn="l"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Thank You and Questions</a:t>
            </a:r>
            <a:endParaRPr lang="en-US" sz="4000" dirty="0"/>
          </a:p>
        </p:txBody>
      </p:sp>
      <p:sp>
        <p:nvSpPr>
          <p:cNvPr id="3" name="Content 1"/>
          <p:cNvSpPr/>
          <p:nvPr>
            <p:ph idx="103" type="body" hasCustomPrompt="1"/>
          </p:nvPr>
        </p:nvSpPr>
        <p:spPr>
          <a:xfrm>
            <a:off x="731520" y="3383280"/>
            <a:ext cx="10698480" cy="201168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[Presenter Name, Title]</a:t>
            </a:r>
            <a:endParaRPr lang="en-US" sz="2400" dirty="0"/>
          </a:p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[Email]  |  [Phone]</a:t>
            </a:r>
            <a:endParaRPr lang="en-US" sz="2400" dirty="0"/>
          </a:p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This presentation is available in accessible formats on request.</a:t>
            </a:r>
            <a:endParaRPr lang="en-US" sz="2400" dirty="0"/>
          </a:p>
        </p:txBody>
      </p:sp>
      <p:sp>
        <p:nvSpPr>
          <p:cNvPr id="4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8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Marquette Area Public Schools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Staff and Board Presentation Template</dc:title>
  <dc:subject>Accessible presentation template for staff meetings and Board of Education presentations</dc:subject>
  <dc:creator>Michigan K-12 Accessible Template Bundle</dc:creator>
  <cp:lastModifiedBy>Michigan K-12 Accessible Template Bundle</cp:lastModifiedBy>
  <cp:revision>1</cp:revision>
  <dcterms:created xsi:type="dcterms:W3CDTF">2026-09-10T23:11:45Z</dcterms:created>
  <dcterms:modified xsi:type="dcterms:W3CDTF">2026-09-10T23:11:45Z</dcterms:modified>
</cp:coreProperties>
</file>