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Accessible template. Every text box on these slides is a layout placeholder, so slide titles appear in Outline View and screen readers read them first. To add a slide, use Home &gt; New Slide and pick a layout from this file. Say aloud everything that is on the slide when presenting.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objectives aloud. Keep six or fewer lines per slide and never shrink text below 18 point; this layout uses 24 point.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three tinted cards are part of the slide layout, so screen readers skip them and read the headings and text in order: card 1, card 2, card 3. The numbers in the headings carry the sequence, not the position on the screen.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Two-column layout. Reading order is title, left heading, left text, right heading, right text. Do not add extra text boxes; use the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and choose View Alt Text. Write one or two sentences that give a student who cannot see the image the same information. If the image is only decorative, check "Mark as decorative."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tables simple: one header row, no merged cells, no blank cells. If data needs a chart, add a native PowerPoint chart and give it alt text or a data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question and every choice aloud. Letters (A, B, C, D) label the choices instead of color or position, so students who use screen readers or who are colorblind can answer.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header slides break a long lesson into parts. They also give a natural pause to check that everyone can access the next materials.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Offer more than one way to respond. Post the deck to the learning management system as the original PowerPoint file so students can use their own assistive technology.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0F4775"/>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1692554"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0F4775"/>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F4775"/>
                </a:solidFill>
                <a:latin typeface="Arial" pitchFamily="34" charset="0"/>
                <a:ea typeface="Arial" pitchFamily="34" charset="-122"/>
                <a:cs typeface="Arial" pitchFamily="34" charset="-120"/>
              </a:defRPr>
            </a:lvl1pPr>
          </a:lstStyle>
          <a:p>
            <a:pPr algn="l" indent="0" marL="0">
              <a:buNone/>
            </a:pPr>
            <a:r>
              <a:rPr lang="en-US" sz="3600" b="1" dirty="0">
                <a:solidFill>
                  <a:srgbClr val="0F4775"/>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F4775"/>
                </a:solidFill>
                <a:latin typeface="Arial" pitchFamily="34" charset="0"/>
                <a:ea typeface="Arial" pitchFamily="34" charset="-122"/>
                <a:cs typeface="Arial" pitchFamily="34" charset="-120"/>
              </a:defRPr>
            </a:lvl1pPr>
          </a:lstStyle>
          <a:p>
            <a:pPr algn="l" indent="0" marL="0">
              <a:buNone/>
            </a:pPr>
            <a:r>
              <a:rPr lang="en-US" sz="3600" b="1" dirty="0">
                <a:solidFill>
                  <a:srgbClr val="0F4775"/>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0F4775"/>
                </a:solidFill>
                <a:latin typeface="Arial" pitchFamily="34" charset="0"/>
                <a:ea typeface="Arial" pitchFamily="34" charset="-122"/>
                <a:cs typeface="Arial" pitchFamily="34" charset="-120"/>
              </a:defRPr>
            </a:lvl1pPr>
          </a:lstStyle>
          <a:p>
            <a:pPr algn="l" indent="0" marL="0">
              <a:buNone/>
            </a:pPr>
            <a:r>
              <a:rPr lang="en-US" sz="2400" b="1" dirty="0">
                <a:solidFill>
                  <a:srgbClr val="0F4775"/>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0F4775"/>
                </a:solidFill>
                <a:latin typeface="Arial" pitchFamily="34" charset="0"/>
                <a:ea typeface="Arial" pitchFamily="34" charset="-122"/>
                <a:cs typeface="Arial" pitchFamily="34" charset="-120"/>
              </a:defRPr>
            </a:lvl1pPr>
          </a:lstStyle>
          <a:p>
            <a:pPr algn="l" indent="0" marL="0">
              <a:buNone/>
            </a:pPr>
            <a:r>
              <a:rPr lang="en-US" sz="2400" b="1" dirty="0">
                <a:solidFill>
                  <a:srgbClr val="0F4775"/>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F4775"/>
                </a:solidFill>
                <a:latin typeface="Arial" pitchFamily="34" charset="0"/>
                <a:ea typeface="Arial" pitchFamily="34" charset="-122"/>
                <a:cs typeface="Arial" pitchFamily="34" charset="-120"/>
              </a:defRPr>
            </a:lvl1pPr>
          </a:lstStyle>
          <a:p>
            <a:pPr algn="l" indent="0" marL="0">
              <a:buNone/>
            </a:pPr>
            <a:r>
              <a:rPr lang="en-US" sz="3600" b="1" dirty="0">
                <a:solidFill>
                  <a:srgbClr val="0F4775"/>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F4775"/>
                </a:solidFill>
                <a:latin typeface="Arial" pitchFamily="34" charset="0"/>
                <a:ea typeface="Arial" pitchFamily="34" charset="-122"/>
                <a:cs typeface="Arial" pitchFamily="34" charset="-120"/>
              </a:defRPr>
            </a:lvl1pPr>
          </a:lstStyle>
          <a:p>
            <a:pPr algn="l" indent="0" marL="0">
              <a:buNone/>
            </a:pPr>
            <a:r>
              <a:rPr lang="en-US" sz="3600" b="1" dirty="0">
                <a:solidFill>
                  <a:srgbClr val="0F4775"/>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DBE3EA"/>
          </a:solidFill>
          <a:ln w="12700">
            <a:solidFill>
              <a:srgbClr val="DBE3EA"/>
            </a:solidFill>
            <a:prstDash val="solid"/>
          </a:ln>
        </p:spPr>
      </p:sp>
      <p:sp>
        <p:nvSpPr>
          <p:cNvPr id="3" name="Decorative shape (layout)"/>
          <p:cNvSpPr/>
          <p:nvPr/>
        </p:nvSpPr>
        <p:spPr>
          <a:xfrm>
            <a:off x="4320540" y="1737360"/>
            <a:ext cx="3520440" cy="4297680"/>
          </a:xfrm>
          <a:prstGeom prst="rect">
            <a:avLst/>
          </a:prstGeom>
          <a:solidFill>
            <a:srgbClr val="DBE3EA"/>
          </a:solidFill>
          <a:ln w="12700">
            <a:solidFill>
              <a:srgbClr val="DBE3EA"/>
            </a:solidFill>
            <a:prstDash val="solid"/>
          </a:ln>
        </p:spPr>
      </p:sp>
      <p:sp>
        <p:nvSpPr>
          <p:cNvPr id="4" name="Decorative shape (layout)"/>
          <p:cNvSpPr/>
          <p:nvPr/>
        </p:nvSpPr>
        <p:spPr>
          <a:xfrm>
            <a:off x="8092440" y="1737360"/>
            <a:ext cx="3520440" cy="4297680"/>
          </a:xfrm>
          <a:prstGeom prst="rect">
            <a:avLst/>
          </a:prstGeom>
          <a:solidFill>
            <a:srgbClr val="DBE3EA"/>
          </a:solidFill>
          <a:ln w="12700">
            <a:solidFill>
              <a:srgbClr val="DBE3EA"/>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0F4775"/>
                </a:solidFill>
                <a:latin typeface="Arial" pitchFamily="34" charset="0"/>
                <a:ea typeface="Arial" pitchFamily="34" charset="-122"/>
                <a:cs typeface="Arial" pitchFamily="34" charset="-120"/>
              </a:defRPr>
            </a:lvl1pPr>
          </a:lstStyle>
          <a:p>
            <a:pPr algn="l" indent="0" marL="0">
              <a:buNone/>
            </a:pPr>
            <a:r>
              <a:rPr lang="en-US" sz="3600" b="1" dirty="0">
                <a:solidFill>
                  <a:srgbClr val="0F4775"/>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0F4775"/>
                </a:solidFill>
                <a:latin typeface="Arial" pitchFamily="34" charset="0"/>
                <a:ea typeface="Arial" pitchFamily="34" charset="-122"/>
                <a:cs typeface="Arial" pitchFamily="34" charset="-120"/>
              </a:defRPr>
            </a:lvl1pPr>
          </a:lstStyle>
          <a:p>
            <a:pPr algn="l" indent="0" marL="0">
              <a:buNone/>
            </a:pPr>
            <a:r>
              <a:rPr lang="en-US" sz="2400" b="1" dirty="0">
                <a:solidFill>
                  <a:srgbClr val="0F4775"/>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0F4775"/>
                </a:solidFill>
                <a:latin typeface="Arial" pitchFamily="34" charset="0"/>
                <a:ea typeface="Arial" pitchFamily="34" charset="-122"/>
                <a:cs typeface="Arial" pitchFamily="34" charset="-120"/>
              </a:defRPr>
            </a:lvl1pPr>
          </a:lstStyle>
          <a:p>
            <a:pPr algn="l" indent="0" marL="0">
              <a:buNone/>
            </a:pPr>
            <a:r>
              <a:rPr lang="en-US" sz="2400" b="1" dirty="0">
                <a:solidFill>
                  <a:srgbClr val="0F4775"/>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0F4775"/>
                </a:solidFill>
                <a:latin typeface="Arial" pitchFamily="34" charset="0"/>
                <a:ea typeface="Arial" pitchFamily="34" charset="-122"/>
                <a:cs typeface="Arial" pitchFamily="34" charset="-120"/>
              </a:defRPr>
            </a:lvl1pPr>
          </a:lstStyle>
          <a:p>
            <a:pPr algn="l" indent="0" marL="0">
              <a:buNone/>
            </a:pPr>
            <a:r>
              <a:rPr lang="en-US" sz="2400" b="1" dirty="0">
                <a:solidFill>
                  <a:srgbClr val="0F4775"/>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0F4775"/>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1692554"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[Lesson Title]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[Unit Name]: [Big idea of the lesson in one sentence]</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[Teacher Name]  |  [Course and Period]  |  [Date]</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Questions?</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[Teacher Name]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[Email]  |  [Room and office hours]</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Slides are posted in [Learning Platform]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F4775"/>
                </a:solidFill>
                <a:latin typeface="Arial" pitchFamily="34" charset="0"/>
                <a:ea typeface="Arial" pitchFamily="34" charset="-122"/>
                <a:cs typeface="Arial" pitchFamily="34" charset="-120"/>
              </a:rPr>
              <a:t>Learning Objectives</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By the end of today, you will be able to:</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1: use an action verb, such as explain, compare, or construct]</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3]</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F4775"/>
                </a:solidFill>
                <a:latin typeface="Arial" pitchFamily="34" charset="0"/>
                <a:ea typeface="Arial" pitchFamily="34" charset="-122"/>
                <a:cs typeface="Arial" pitchFamily="34" charset="-120"/>
              </a:rPr>
              <a:t>Today’s Agenda</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F4775"/>
                </a:solidFill>
                <a:latin typeface="Arial" pitchFamily="34" charset="0"/>
                <a:ea typeface="Arial" pitchFamily="34" charset="-122"/>
                <a:cs typeface="Arial" pitchFamily="34" charset="-120"/>
              </a:rPr>
              <a:t>1. Warm-Up</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[Connect to yesterday’s learning]</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F4775"/>
                </a:solidFill>
                <a:latin typeface="Arial" pitchFamily="34" charset="0"/>
                <a:ea typeface="Arial" pitchFamily="34" charset="-122"/>
                <a:cs typeface="Arial" pitchFamily="34" charset="-120"/>
              </a:rPr>
              <a:t>2. Learn and Practice</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[25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[New skill, guided practice]</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0F4775"/>
                </a:solidFill>
                <a:latin typeface="Arial" pitchFamily="34" charset="0"/>
                <a:ea typeface="Arial" pitchFamily="34" charset="-122"/>
                <a:cs typeface="Arial" pitchFamily="34" charset="-120"/>
              </a:rPr>
              <a:t>3. Show What You Know</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[15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[Independent practice and exit ticket]</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F4775"/>
                </a:solidFill>
                <a:latin typeface="Arial" pitchFamily="34" charset="0"/>
                <a:ea typeface="Arial" pitchFamily="34" charset="-122"/>
                <a:cs typeface="Arial" pitchFamily="34" charset="-120"/>
              </a:rPr>
              <a:t>Key Vocabulary: [Term]</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0F4775"/>
                </a:solidFill>
                <a:latin typeface="Arial" pitchFamily="34" charset="0"/>
                <a:ea typeface="Arial" pitchFamily="34" charset="-122"/>
                <a:cs typeface="Arial" pitchFamily="34" charset="-120"/>
              </a:rPr>
              <a:t>Definition</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[Student-friendly definition]</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[Root word or related words]</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0F4775"/>
                </a:solidFill>
                <a:latin typeface="Arial" pitchFamily="34" charset="0"/>
                <a:ea typeface="Arial" pitchFamily="34" charset="-122"/>
                <a:cs typeface="Arial" pitchFamily="34" charset="-120"/>
              </a:rPr>
              <a:t>Example</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[Example sentence or problem]</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[Non-example, to sharpen the idea]</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F4775"/>
                </a:solidFill>
                <a:latin typeface="Arial" pitchFamily="34" charset="0"/>
                <a:ea typeface="Arial" pitchFamily="34" charset="-122"/>
                <a:cs typeface="Arial" pitchFamily="34" charset="-120"/>
              </a:rPr>
              <a:t>[Concept] Illustrated</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[What to notice in the image]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it connects to the objective]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[Question for students to answer while looking]</a:t>
            </a:r>
            <a:endParaRPr lang="en-US" sz="2200" dirty="0"/>
          </a:p>
        </p:txBody>
      </p:sp>
      <p:pic>
        <p:nvPicPr>
          <p:cNvPr id="4" name="Lesson picture" descr="Placeholder image. Replace it and write alt text that describes what the picture shows and why it matters for the lesson.">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image. Everyone can read a caption; alt text is for screen readers.]</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F4775"/>
                </a:solidFill>
                <a:latin typeface="Arial" pitchFamily="34" charset="0"/>
                <a:ea typeface="Arial" pitchFamily="34" charset="-122"/>
                <a:cs typeface="Arial" pitchFamily="34" charset="-120"/>
              </a:rPr>
              <a:t>Data Table: [What the Table Shows]</a:t>
            </a:r>
            <a:endParaRPr lang="en-US" sz="3600" dirty="0"/>
          </a:p>
        </p:txBody>
      </p:sp>
      <p:graphicFrame>
        <p:nvGraphicFramePr>
          <p:cNvPr id="3" name="Table" descr="Data table with a header row: Trial, Measurement A, Measurement B, Observation"/>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1463040"/>
                <a:gridCol w="2468880"/>
                <a:gridCol w="2468880"/>
                <a:gridCol w="466344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Trial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BE3EA"/>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A</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BE3EA"/>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B</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BE3EA"/>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Observation</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DBE3EA"/>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1</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3</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Table note"/>
          <p:cNvSpPr txBox="1"/>
          <p:nvPr/>
        </p:nvSpPr>
        <p:spPr>
          <a:xfrm>
            <a:off x="548640" y="4846320"/>
            <a:ext cx="11064240" cy="731520"/>
          </a:xfrm>
          <a:prstGeom prst="rect">
            <a:avLst/>
          </a:prstGeom>
          <a:noFill/>
          <a:ln/>
        </p:spPr>
        <p:txBody>
          <a:bodyPr wrap="square" lIns="635" tIns="635" rIns="635" bIns="635" rtlCol="0" anchor="ctr"/>
          <a:lstStyle/>
          <a:p>
            <a:pPr indent="0" marL="0">
              <a:buNone/>
            </a:pPr>
            <a:r>
              <a:rPr lang="en-US" sz="1800" dirty="0">
                <a:solidFill>
                  <a:srgbClr val="000000"/>
                </a:solidFill>
                <a:latin typeface="Arial" pitchFamily="34" charset="0"/>
                <a:ea typeface="Arial" pitchFamily="34" charset="-122"/>
                <a:cs typeface="Arial" pitchFamily="34" charset="-120"/>
              </a:rPr>
              <a:t>Header row is flagged as a header row (Table Design &gt; Header Row), so screen readers announce column names with each cell.</a:t>
            </a:r>
            <a:endParaRPr lang="en-US" sz="18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F4775"/>
                </a:solidFill>
                <a:latin typeface="Arial" pitchFamily="34" charset="0"/>
                <a:ea typeface="Arial" pitchFamily="34" charset="-122"/>
                <a:cs typeface="Arial" pitchFamily="34" charset="-120"/>
              </a:rPr>
              <a:t>Check for Understanding</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[Question that checks the objective]</a:t>
            </a:r>
            <a:endParaRPr lang="en-US" sz="2400" dirty="0"/>
          </a:p>
          <a:p>
            <a:pPr algn="l" indent="0" marL="0">
              <a:spcAft>
                <a:spcPts val="1000"/>
              </a:spcAft>
              <a:buNone/>
            </a:pP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A.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B.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D. [Answer choice]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1" type="title" hasCustomPrompt="1"/>
          </p:nvPr>
        </p:nvSpPr>
        <p:spPr>
          <a:xfrm>
            <a:off x="731520" y="219456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Independent Practice</a:t>
            </a:r>
            <a:endParaRPr lang="en-US" sz="4000" dirty="0"/>
          </a:p>
        </p:txBody>
      </p:sp>
      <p:sp>
        <p:nvSpPr>
          <p:cNvPr id="3" name="Content 1"/>
          <p:cNvSpPr/>
          <p:nvPr>
            <p:ph idx="102" type="body" hasCustomPrompt="1"/>
          </p:nvPr>
        </p:nvSpPr>
        <p:spPr>
          <a:xfrm>
            <a:off x="731520" y="3703320"/>
            <a:ext cx="10698480" cy="1097280"/>
          </a:xfrm>
          <a:prstGeom prst="rect">
            <a:avLst/>
          </a:prstGeom>
          <a:noFill/>
          <a:ln/>
        </p:spPr>
        <p:txBody>
          <a:bodyPr wrap="square" lIns="635" tIns="635" rIns="635" bIns="635" rtlCol="0" anchor="t"/>
          <a:lstStyle/>
          <a:p>
            <a:pPr algn="l" indent="0" marL="0">
              <a:buNone/>
            </a:pPr>
            <a:r>
              <a:rPr lang="en-US" sz="2400" dirty="0">
                <a:solidFill>
                  <a:srgbClr val="FFFFFF"/>
                </a:solidFill>
                <a:latin typeface="Arial" pitchFamily="34" charset="0"/>
                <a:ea typeface="Arial" pitchFamily="34" charset="-122"/>
                <a:cs typeface="Arial" pitchFamily="34" charset="-120"/>
              </a:rPr>
              <a:t>[One sentence about what students will do and how long they have]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0F4775"/>
                </a:solidFill>
                <a:latin typeface="Arial" pitchFamily="34" charset="0"/>
                <a:ea typeface="Arial" pitchFamily="34" charset="-122"/>
                <a:cs typeface="Arial" pitchFamily="34" charset="-120"/>
              </a:rPr>
              <a:t>Exit Ticket</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1]</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[One thing you still wonder about]</a:t>
            </a:r>
            <a:pPr algn="l" indent="0" marL="0">
              <a:spcAft>
                <a:spcPts val="1000"/>
              </a:spcAft>
              <a:buNone/>
            </a:pPr>
            <a:endParaRPr lang="en-US" sz="2400" dirty="0"/>
          </a:p>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Turn in on paper, in [Learning Platform], or tell me your answer.</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Marquette-Alger RESA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Classroom Lesson Deck Template</dc:title>
  <dc:subject>Accessible lesson presentation template</dc:subject>
  <dc:creator>Michigan K-12 Accessible Template Bundle</dc:creator>
  <cp:lastModifiedBy>Michigan K-12 Accessible Template Bundle</cp:lastModifiedBy>
  <cp:revision>1</cp:revision>
  <dcterms:created xsi:type="dcterms:W3CDTF">2026-09-10T23:11:42Z</dcterms:created>
  <dcterms:modified xsi:type="dcterms:W3CDTF">2026-09-10T23:11:42Z</dcterms:modified>
</cp:coreProperties>
</file>